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8" r:id="rId2"/>
    <p:sldId id="272" r:id="rId3"/>
    <p:sldId id="289" r:id="rId4"/>
    <p:sldId id="343" r:id="rId5"/>
    <p:sldId id="309" r:id="rId6"/>
    <p:sldId id="310" r:id="rId7"/>
    <p:sldId id="292" r:id="rId8"/>
    <p:sldId id="315" r:id="rId9"/>
    <p:sldId id="380" r:id="rId10"/>
    <p:sldId id="314" r:id="rId11"/>
    <p:sldId id="293" r:id="rId12"/>
    <p:sldId id="285" r:id="rId13"/>
    <p:sldId id="282" r:id="rId14"/>
    <p:sldId id="389" r:id="rId15"/>
    <p:sldId id="308" r:id="rId16"/>
    <p:sldId id="286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16" r:id="rId25"/>
    <p:sldId id="382" r:id="rId26"/>
    <p:sldId id="279" r:id="rId27"/>
    <p:sldId id="363" r:id="rId28"/>
    <p:sldId id="365" r:id="rId29"/>
    <p:sldId id="364" r:id="rId30"/>
    <p:sldId id="366" r:id="rId31"/>
    <p:sldId id="368" r:id="rId32"/>
    <p:sldId id="369" r:id="rId33"/>
    <p:sldId id="354" r:id="rId34"/>
    <p:sldId id="370" r:id="rId35"/>
    <p:sldId id="371" r:id="rId36"/>
    <p:sldId id="372" r:id="rId37"/>
    <p:sldId id="374" r:id="rId38"/>
    <p:sldId id="377" r:id="rId39"/>
    <p:sldId id="375" r:id="rId40"/>
    <p:sldId id="376" r:id="rId41"/>
    <p:sldId id="373" r:id="rId42"/>
    <p:sldId id="383" r:id="rId43"/>
    <p:sldId id="384" r:id="rId44"/>
    <p:sldId id="353" r:id="rId45"/>
    <p:sldId id="312" r:id="rId46"/>
    <p:sldId id="378" r:id="rId47"/>
    <p:sldId id="388" r:id="rId48"/>
    <p:sldId id="385" r:id="rId49"/>
    <p:sldId id="288" r:id="rId50"/>
    <p:sldId id="305" r:id="rId51"/>
    <p:sldId id="355" r:id="rId52"/>
    <p:sldId id="386" r:id="rId53"/>
    <p:sldId id="304" r:id="rId54"/>
    <p:sldId id="306" r:id="rId55"/>
    <p:sldId id="356" r:id="rId56"/>
    <p:sldId id="311" r:id="rId57"/>
    <p:sldId id="271" r:id="rId5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69B2"/>
    <a:srgbClr val="5AA5DE"/>
    <a:srgbClr val="FFFFFF"/>
    <a:srgbClr val="B4C7E7"/>
    <a:srgbClr val="1174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66" autoAdjust="0"/>
    <p:restoredTop sz="94660"/>
  </p:normalViewPr>
  <p:slideViewPr>
    <p:cSldViewPr snapToGrid="0">
      <p:cViewPr>
        <p:scale>
          <a:sx n="150" d="100"/>
          <a:sy n="150" d="100"/>
        </p:scale>
        <p:origin x="-1896" y="-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711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015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027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273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64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2022/4/8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979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2022/4/8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901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2022/4/8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490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2022/4/8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617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2022/4/8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6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2022/4/8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431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54D0E-B397-44A9-9DEC-6D5F0C511797}" type="datetimeFigureOut">
              <a:rPr lang="zh-CN" altLang="en-US" smtClean="0"/>
              <a:t>2022/4/8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287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4" name="矩形 39">
            <a:extLst>
              <a:ext uri="{FF2B5EF4-FFF2-40B4-BE49-F238E27FC236}">
                <a16:creationId xmlns:a16="http://schemas.microsoft.com/office/drawing/2014/main" id="{36899BE1-AA56-4470-8952-F397C1E78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7864" y="2052083"/>
            <a:ext cx="4288271" cy="68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4277" tIns="17138" rIns="34277" bIns="1713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>
              <a:lnSpc>
                <a:spcPct val="150000"/>
              </a:lnSpc>
              <a:spcBef>
                <a:spcPts val="281"/>
              </a:spcBef>
              <a:defRPr/>
            </a:pPr>
            <a:r>
              <a:rPr lang="en-US" altLang="zh-CN" sz="32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GPIO</a:t>
            </a:r>
            <a:endParaRPr lang="en-US" altLang="zh-CN" sz="32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47911E-FA69-4EF8-86C3-EF460BF19155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6172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53D7C1F4-F50A-4EBA-8F00-405DAF0E9E5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5" name="矩形 39">
            <a:extLst>
              <a:ext uri="{FF2B5EF4-FFF2-40B4-BE49-F238E27FC236}">
                <a16:creationId xmlns:a16="http://schemas.microsoft.com/office/drawing/2014/main" id="{5F949B2C-94B4-4A12-AECC-05222D2F7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3223" y="1832504"/>
            <a:ext cx="2530696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结构图</a:t>
            </a:r>
          </a:p>
        </p:txBody>
      </p:sp>
      <p:sp>
        <p:nvSpPr>
          <p:cNvPr id="18" name="矩形 39">
            <a:extLst>
              <a:ext uri="{FF2B5EF4-FFF2-40B4-BE49-F238E27FC236}">
                <a16:creationId xmlns:a16="http://schemas.microsoft.com/office/drawing/2014/main" id="{4A5002D2-9EDE-42B4-BD44-BD5DAA033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911" y="3015912"/>
            <a:ext cx="2481025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F4/F7/H7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结构图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D56E7A-7270-4AAF-AF58-056446B4A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3983"/>
            <a:ext cx="4933950" cy="2939517"/>
          </a:xfrm>
          <a:prstGeom prst="rect">
            <a:avLst/>
          </a:prstGeom>
        </p:spPr>
      </p:pic>
      <p:pic>
        <p:nvPicPr>
          <p:cNvPr id="17" name="图片 4">
            <a:extLst>
              <a:ext uri="{FF2B5EF4-FFF2-40B4-BE49-F238E27FC236}">
                <a16:creationId xmlns:a16="http://schemas.microsoft.com/office/drawing/2014/main" id="{DFC07A39-FA96-46CE-8355-05AF61F84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274" y="455771"/>
            <a:ext cx="5045725" cy="262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39">
            <a:extLst>
              <a:ext uri="{FF2B5EF4-FFF2-40B4-BE49-F238E27FC236}">
                <a16:creationId xmlns:a16="http://schemas.microsoft.com/office/drawing/2014/main" id="{8B2AF4F4-CE9E-420B-ACAE-53E6F42B1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897" y="681937"/>
            <a:ext cx="4054702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IO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端口基本结构介绍（熟悉）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CD4605F-971C-4639-89B9-71663DF1932A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7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70E306DB-BA02-4153-B0BB-17BA653CE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21" y="909210"/>
            <a:ext cx="6581505" cy="392651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D86430A-DC07-43AF-857C-7BDC408D2CDC}"/>
              </a:ext>
            </a:extLst>
          </p:cNvPr>
          <p:cNvSpPr txBox="1"/>
          <p:nvPr/>
        </p:nvSpPr>
        <p:spPr>
          <a:xfrm>
            <a:off x="6741009" y="909210"/>
            <a:ext cx="2354604" cy="1189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① 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保护二极管</a:t>
            </a:r>
            <a:endParaRPr lang="zh-CN" altLang="en-US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② 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内部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上拉、下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拉电阻</a:t>
            </a:r>
            <a:endParaRPr lang="en-US" altLang="zh-CN" sz="1400" dirty="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③ 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施密特触发器</a:t>
            </a:r>
            <a:endParaRPr lang="en-US" altLang="zh-CN" sz="1400" dirty="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④</a:t>
            </a:r>
            <a:r>
              <a:rPr lang="pt-BR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pt-BR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-</a:t>
            </a:r>
            <a:r>
              <a:rPr lang="pt-BR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MOS &amp; N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-</a:t>
            </a:r>
            <a:r>
              <a:rPr lang="pt-BR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MOS</a:t>
            </a:r>
            <a:r>
              <a:rPr lang="zh-CN" altLang="pt-BR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管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97EFEF0E-99EA-4329-BE1C-7742625E983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6" name="矩形 39">
            <a:extLst>
              <a:ext uri="{FF2B5EF4-FFF2-40B4-BE49-F238E27FC236}">
                <a16:creationId xmlns:a16="http://schemas.microsoft.com/office/drawing/2014/main" id="{ED81459A-EE3C-4593-8750-EEC1B9C8D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627" y="457913"/>
            <a:ext cx="5543284" cy="45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F1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系列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IO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端口基本结构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582C29C-AF55-4F80-B23D-D7FA75987FE7}"/>
              </a:ext>
            </a:extLst>
          </p:cNvPr>
          <p:cNvSpPr txBox="1"/>
          <p:nvPr/>
        </p:nvSpPr>
        <p:spPr>
          <a:xfrm>
            <a:off x="5891512" y="3426740"/>
            <a:ext cx="410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①</a:t>
            </a:r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B689ED1-EF5E-4426-AB10-23593BE4A352}"/>
              </a:ext>
            </a:extLst>
          </p:cNvPr>
          <p:cNvSpPr txBox="1"/>
          <p:nvPr/>
        </p:nvSpPr>
        <p:spPr>
          <a:xfrm>
            <a:off x="4716348" y="1693485"/>
            <a:ext cx="377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②</a:t>
            </a:r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F2D17DD-47E7-4660-9408-FF7B718FBE4C}"/>
              </a:ext>
            </a:extLst>
          </p:cNvPr>
          <p:cNvSpPr txBox="1"/>
          <p:nvPr/>
        </p:nvSpPr>
        <p:spPr>
          <a:xfrm>
            <a:off x="3581400" y="2503136"/>
            <a:ext cx="561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③</a:t>
            </a:r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B0FD34B-E9BF-4A2C-8CBA-BC5C645E56F2}"/>
              </a:ext>
            </a:extLst>
          </p:cNvPr>
          <p:cNvSpPr txBox="1"/>
          <p:nvPr/>
        </p:nvSpPr>
        <p:spPr>
          <a:xfrm>
            <a:off x="4665548" y="3295030"/>
            <a:ext cx="428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④</a:t>
            </a:r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AA44F1C-5222-4E7F-A9D3-A36CBD36D6D3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456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  <p:bldP spid="19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4" name="矩形 39">
            <a:extLst>
              <a:ext uri="{FF2B5EF4-FFF2-40B4-BE49-F238E27FC236}">
                <a16:creationId xmlns:a16="http://schemas.microsoft.com/office/drawing/2014/main" id="{ABB46F94-CEFA-4B4D-9085-844F79191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" y="1525448"/>
            <a:ext cx="3571193" cy="1300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400" b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特点：</a:t>
            </a:r>
            <a:endParaRPr lang="en-US" altLang="zh-CN" sz="1400" b="1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当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输入电压高于正向阈值电压，输出为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高；</a:t>
            </a:r>
            <a:endParaRPr lang="en-US" altLang="zh-CN" sz="14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当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输入电压低于负向阈值电压，输出为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低；</a:t>
            </a:r>
            <a:endParaRPr lang="en-US" altLang="zh-CN" sz="14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当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输入在正负向阈值电压之间，输出不改变。</a:t>
            </a:r>
            <a:endParaRPr lang="en-US" altLang="zh-CN" sz="1400" dirty="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5A473C1-3221-4870-97EA-00955DBCD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113" y="1232105"/>
            <a:ext cx="5382082" cy="35182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FF368ED9-B87F-4575-B5B7-381E24B10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852" y="3545034"/>
            <a:ext cx="2831123" cy="376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作用：整形！如正弦波转方波</a:t>
            </a:r>
            <a:endParaRPr lang="en-US" altLang="zh-CN" sz="1400" dirty="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矩形 39">
            <a:extLst>
              <a:ext uri="{FF2B5EF4-FFF2-40B4-BE49-F238E27FC236}">
                <a16:creationId xmlns:a16="http://schemas.microsoft.com/office/drawing/2014/main" id="{9A22FAD3-7704-4FA3-A728-096B92AFD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" y="398699"/>
            <a:ext cx="3248989" cy="417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800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施密特触发器简介</a:t>
            </a:r>
            <a:endParaRPr lang="en-US" altLang="zh-CN" sz="1800" b="1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矩形 39">
            <a:extLst>
              <a:ext uri="{FF2B5EF4-FFF2-40B4-BE49-F238E27FC236}">
                <a16:creationId xmlns:a16="http://schemas.microsoft.com/office/drawing/2014/main" id="{EB778741-986F-4346-A09E-C816CE847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" y="769532"/>
            <a:ext cx="7142386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施密特触发器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就是一种整形电路，可以将非标准方波，整形成方波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D4237F24-D642-4A8C-B357-84104AD4F23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5C722D7-EB14-402A-B2C2-091B8FF2B5B2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25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BE005852-E418-42A2-9FC4-308053D0E175}"/>
              </a:ext>
            </a:extLst>
          </p:cNvPr>
          <p:cNvSpPr txBox="1"/>
          <p:nvPr/>
        </p:nvSpPr>
        <p:spPr>
          <a:xfrm>
            <a:off x="227923" y="1213073"/>
            <a:ext cx="68564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MOS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管是压控型元件，通过控制栅源电压（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Vgs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）来实现导通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或关闭。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88B82A5C-1C67-4EC2-BBCC-BED00F697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25" y="1792715"/>
            <a:ext cx="381635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9313B61-C7ED-464B-A843-F832D7D4D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26" y="1748603"/>
            <a:ext cx="2749550" cy="21034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387EF3AE-E02B-4C1D-8258-A788CA3DB815}"/>
              </a:ext>
            </a:extLst>
          </p:cNvPr>
          <p:cNvSpPr txBox="1"/>
          <p:nvPr/>
        </p:nvSpPr>
        <p:spPr>
          <a:xfrm>
            <a:off x="7152607" y="1784658"/>
            <a:ext cx="186947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：栅极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：源极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：漏极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Vgs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&lt;0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，导通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Vgs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&gt;0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，导通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endParaRPr lang="zh-CN" altLang="en-US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矩形 39">
            <a:extLst>
              <a:ext uri="{FF2B5EF4-FFF2-40B4-BE49-F238E27FC236}">
                <a16:creationId xmlns:a16="http://schemas.microsoft.com/office/drawing/2014/main" id="{C834A416-602F-4D9B-BF0A-01E42C2F7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23" y="541028"/>
            <a:ext cx="3248989" cy="417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800" b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P-MOS &amp; N-MOS</a:t>
            </a:r>
            <a:r>
              <a:rPr lang="zh-CN" altLang="en-US" sz="1800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管简介</a:t>
            </a:r>
            <a:endParaRPr lang="en-US" altLang="zh-CN" sz="1800" b="1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AA5FD89D-FA9D-4FD8-A0F4-95B72F1DD2B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500D6E6-C5E3-4255-BA14-2E6A41AE425A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374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8E44F88-1E7E-4916-8DD0-6F4F14C601E9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4A9CBC-B0FB-4630-914C-BD0EF8A6AF4A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072BC5BA-149D-4F0C-9F5D-4FF410F57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4145" y="569644"/>
            <a:ext cx="6123317" cy="4157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，什么是</a:t>
            </a:r>
            <a:r>
              <a:rPr lang="en-US" altLang="zh-CN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GPIO</a:t>
            </a:r>
            <a:r>
              <a:rPr lang="zh-CN" altLang="en-US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？（了解）</a:t>
            </a:r>
            <a:endParaRPr lang="en-US" altLang="zh-CN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STM32</a:t>
            </a:r>
            <a:r>
              <a:rPr lang="zh-CN" altLang="en-US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 </a:t>
            </a:r>
            <a:r>
              <a:rPr lang="en-US" altLang="zh-CN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GPIO</a:t>
            </a:r>
            <a:r>
              <a:rPr lang="zh-CN" altLang="en-US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简介（了解）</a:t>
            </a:r>
            <a:endParaRPr lang="en-US" altLang="zh-CN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IO</a:t>
            </a:r>
            <a:r>
              <a:rPr lang="zh-CN" altLang="en-US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端口基本结构介绍（熟悉）</a:t>
            </a:r>
            <a:endParaRPr lang="en-US" altLang="zh-CN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GPIO</a:t>
            </a:r>
            <a:r>
              <a:rPr lang="zh-CN" altLang="en-US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的八种模式分析（熟悉）</a:t>
            </a:r>
            <a:endParaRPr lang="en-US" altLang="zh-CN" b="1" dirty="0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5</a:t>
            </a:r>
            <a:r>
              <a:rPr lang="zh-CN" altLang="en-US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GPIO</a:t>
            </a:r>
            <a:r>
              <a:rPr lang="zh-CN" altLang="en-US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寄存器介绍（熟悉）</a:t>
            </a:r>
            <a:endParaRPr lang="en-US" altLang="zh-CN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6</a:t>
            </a:r>
            <a:r>
              <a:rPr lang="zh-CN" altLang="en-US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，通用外设驱动模型（四步法）（掌握）</a:t>
            </a:r>
            <a:endParaRPr lang="en-US" altLang="zh-CN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7</a:t>
            </a:r>
            <a:r>
              <a:rPr lang="zh-CN" altLang="en-US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GPIO</a:t>
            </a:r>
            <a:r>
              <a:rPr lang="zh-CN" altLang="en-US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配置步骤（掌握）</a:t>
            </a:r>
            <a:endParaRPr lang="en-US" altLang="zh-CN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8</a:t>
            </a:r>
            <a:r>
              <a:rPr lang="zh-CN" altLang="en-US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，编程实战：点亮一个</a:t>
            </a:r>
            <a:r>
              <a:rPr lang="en-US" altLang="zh-CN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LED</a:t>
            </a:r>
            <a:r>
              <a:rPr lang="zh-CN" altLang="en-US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灯（掌握）</a:t>
            </a:r>
            <a:endParaRPr lang="en-US" altLang="zh-CN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9</a:t>
            </a:r>
            <a:r>
              <a:rPr lang="zh-CN" altLang="en-US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，编程实战：通过一个按键控制一个</a:t>
            </a:r>
            <a:r>
              <a:rPr lang="en-US" altLang="zh-CN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LED</a:t>
            </a:r>
            <a:r>
              <a:rPr lang="zh-CN" altLang="en-US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灯亮灭（掌握）</a:t>
            </a:r>
            <a:endParaRPr lang="en-US" altLang="zh-CN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10</a:t>
            </a:r>
            <a:r>
              <a:rPr lang="zh-CN" altLang="en-US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，课堂总结（掌握）</a:t>
            </a:r>
            <a:endParaRPr lang="en-US" altLang="zh-CN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DD4FC53-6698-469E-9B8C-6B9CEBDD2E4B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6955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9" name="矩形 39">
            <a:extLst>
              <a:ext uri="{FF2B5EF4-FFF2-40B4-BE49-F238E27FC236}">
                <a16:creationId xmlns:a16="http://schemas.microsoft.com/office/drawing/2014/main" id="{B5CB7054-0C35-4CFA-A539-4F6E888581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627" y="457913"/>
            <a:ext cx="3863796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GPIO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的八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种模式分析（熟悉）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2CAA974C-30B2-4757-AF2B-DF8876F97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762726"/>
              </p:ext>
            </p:extLst>
          </p:nvPr>
        </p:nvGraphicFramePr>
        <p:xfrm>
          <a:off x="946313" y="1151762"/>
          <a:ext cx="7251374" cy="29879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15540">
                  <a:extLst>
                    <a:ext uri="{9D8B030D-6E8A-4147-A177-3AD203B41FA5}">
                      <a16:colId xmlns:a16="http://schemas.microsoft.com/office/drawing/2014/main" val="3036050062"/>
                    </a:ext>
                  </a:extLst>
                </a:gridCol>
                <a:gridCol w="5035834">
                  <a:extLst>
                    <a:ext uri="{9D8B030D-6E8A-4147-A177-3AD203B41FA5}">
                      <a16:colId xmlns:a16="http://schemas.microsoft.com/office/drawing/2014/main" val="3718400647"/>
                    </a:ext>
                  </a:extLst>
                </a:gridCol>
              </a:tblGrid>
              <a:tr h="33199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GPIO</a:t>
                      </a:r>
                      <a:r>
                        <a:rPr lang="zh-CN" altLang="en-US" sz="16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八种模式</a:t>
                      </a:r>
                      <a:endParaRPr lang="zh-CN" sz="16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特点及应用</a:t>
                      </a:r>
                      <a:endParaRPr lang="zh-CN" sz="160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484646"/>
                  </a:ext>
                </a:extLst>
              </a:tr>
              <a:tr h="33199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输入浮空</a:t>
                      </a:r>
                      <a:endParaRPr lang="zh-CN" sz="160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输入用，完全浮空，状态不定</a:t>
                      </a:r>
                      <a:endParaRPr lang="zh-CN" sz="160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8003302"/>
                  </a:ext>
                </a:extLst>
              </a:tr>
              <a:tr h="33199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输入上拉</a:t>
                      </a:r>
                      <a:endParaRPr lang="zh-CN" sz="160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输入</a:t>
                      </a:r>
                      <a:r>
                        <a:rPr lang="zh-CN" altLang="en-US" sz="16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用，用内部</a:t>
                      </a:r>
                      <a:r>
                        <a:rPr lang="zh-CN" altLang="en-US" sz="16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上拉，默认是高电平</a:t>
                      </a:r>
                      <a:endParaRPr lang="zh-CN" sz="160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136121"/>
                  </a:ext>
                </a:extLst>
              </a:tr>
              <a:tr h="33199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输入下拉</a:t>
                      </a:r>
                      <a:endParaRPr lang="zh-CN" altLang="zh-CN" sz="160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输入</a:t>
                      </a:r>
                      <a:r>
                        <a:rPr lang="zh-CN" altLang="en-US" sz="16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用，用内部</a:t>
                      </a:r>
                      <a:r>
                        <a:rPr lang="zh-CN" altLang="en-US" sz="16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下拉，默认是低电平</a:t>
                      </a:r>
                      <a:endParaRPr lang="zh-CN" altLang="zh-CN" sz="160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0440821"/>
                  </a:ext>
                </a:extLst>
              </a:tr>
              <a:tr h="33199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模拟功能</a:t>
                      </a:r>
                      <a:endParaRPr lang="zh-CN" altLang="zh-CN" sz="160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ADC</a:t>
                      </a:r>
                      <a:r>
                        <a:rPr lang="zh-CN" altLang="en-US" sz="16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6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DAC</a:t>
                      </a:r>
                      <a:endParaRPr lang="zh-CN" sz="160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4393922"/>
                  </a:ext>
                </a:extLst>
              </a:tr>
              <a:tr h="33199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开漏输出</a:t>
                      </a:r>
                      <a:endParaRPr lang="zh-CN" sz="160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软件</a:t>
                      </a:r>
                      <a:r>
                        <a:rPr lang="en-US" sz="16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IIC</a:t>
                      </a:r>
                      <a:r>
                        <a:rPr lang="zh-CN" altLang="en-US" sz="16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的</a:t>
                      </a:r>
                      <a:r>
                        <a:rPr lang="en-US" altLang="zh-CN" sz="16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SDA</a:t>
                      </a:r>
                      <a:r>
                        <a:rPr lang="zh-CN" altLang="en-US" sz="16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6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SCL</a:t>
                      </a:r>
                      <a:r>
                        <a:rPr lang="zh-CN" altLang="en-US" sz="16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等</a:t>
                      </a:r>
                      <a:endParaRPr lang="zh-CN" sz="160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3856372"/>
                  </a:ext>
                </a:extLst>
              </a:tr>
              <a:tr h="33199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推挽输出</a:t>
                      </a:r>
                      <a:endParaRPr lang="zh-CN" sz="160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驱动能力强</a:t>
                      </a:r>
                      <a:r>
                        <a:rPr lang="zh-CN" altLang="en-US" sz="16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，</a:t>
                      </a:r>
                      <a:r>
                        <a:rPr lang="en-US" altLang="zh-CN" sz="16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25mA</a:t>
                      </a:r>
                      <a:r>
                        <a:rPr lang="zh-CN" altLang="en-US" sz="16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（</a:t>
                      </a:r>
                      <a:r>
                        <a:rPr lang="en-US" altLang="zh-CN" sz="16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max</a:t>
                      </a:r>
                      <a:r>
                        <a:rPr lang="zh-CN" altLang="en-US" sz="16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），通用输出</a:t>
                      </a:r>
                      <a:endParaRPr lang="zh-CN" sz="160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3368618"/>
                  </a:ext>
                </a:extLst>
              </a:tr>
              <a:tr h="33199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开漏式复用功能</a:t>
                      </a:r>
                      <a:endParaRPr lang="zh-CN" sz="16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片上外设功能（硬件</a:t>
                      </a:r>
                      <a:r>
                        <a:rPr lang="en-US" altLang="zh-CN" sz="16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IIC </a:t>
                      </a:r>
                      <a:r>
                        <a:rPr lang="zh-CN" altLang="en-US" sz="16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的</a:t>
                      </a:r>
                      <a:r>
                        <a:rPr lang="en-US" altLang="zh-CN" sz="16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SDA</a:t>
                      </a:r>
                      <a:r>
                        <a:rPr lang="zh-CN" altLang="en-US" sz="16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6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SCL</a:t>
                      </a:r>
                      <a:r>
                        <a:rPr lang="zh-CN" altLang="en-US" sz="16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引脚等）</a:t>
                      </a:r>
                      <a:endParaRPr lang="zh-CN" sz="160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2114013"/>
                  </a:ext>
                </a:extLst>
              </a:tr>
              <a:tr h="33199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推挽式复用功能</a:t>
                      </a:r>
                      <a:endParaRPr lang="zh-CN" altLang="zh-CN" sz="16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片上外设功能（</a:t>
                      </a:r>
                      <a:r>
                        <a:rPr lang="en-US" altLang="zh-CN" sz="16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SPI </a:t>
                      </a:r>
                      <a:r>
                        <a:rPr lang="zh-CN" altLang="en-US" sz="16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的</a:t>
                      </a:r>
                      <a:r>
                        <a:rPr lang="en-US" altLang="zh-CN" sz="16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SCK</a:t>
                      </a:r>
                      <a:r>
                        <a:rPr lang="zh-CN" altLang="en-US" sz="16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6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MISO</a:t>
                      </a:r>
                      <a:r>
                        <a:rPr lang="zh-CN" altLang="en-US" sz="16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6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MOSI</a:t>
                      </a:r>
                      <a:r>
                        <a:rPr lang="zh-CN" altLang="en-US" sz="16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引脚等）</a:t>
                      </a:r>
                      <a:endParaRPr lang="zh-CN" sz="160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9937548"/>
                  </a:ext>
                </a:extLst>
              </a:tr>
            </a:tbl>
          </a:graphicData>
        </a:graphic>
      </p:graphicFrame>
      <p:sp>
        <p:nvSpPr>
          <p:cNvPr id="10" name="Rectangle 2">
            <a:extLst>
              <a:ext uri="{FF2B5EF4-FFF2-40B4-BE49-F238E27FC236}">
                <a16:creationId xmlns:a16="http://schemas.microsoft.com/office/drawing/2014/main" id="{612CD31B-7356-426B-A566-17B6156FEF7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137B20F-DE57-487D-87CA-16C8AC0FCE9B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6587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矩形 39">
            <a:extLst>
              <a:ext uri="{FF2B5EF4-FFF2-40B4-BE49-F238E27FC236}">
                <a16:creationId xmlns:a16="http://schemas.microsoft.com/office/drawing/2014/main" id="{5D0F1596-1030-4CE4-B08B-B83E2120D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57" y="440399"/>
            <a:ext cx="3999662" cy="412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一、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GPIO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工作模式：输入浮空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pic>
        <p:nvPicPr>
          <p:cNvPr id="15" name="图片 13">
            <a:extLst>
              <a:ext uri="{FF2B5EF4-FFF2-40B4-BE49-F238E27FC236}">
                <a16:creationId xmlns:a16="http://schemas.microsoft.com/office/drawing/2014/main" id="{5FDA765E-D847-432A-BAE3-ABED07CED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57" y="896170"/>
            <a:ext cx="6566214" cy="389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矩形 39">
            <a:extLst>
              <a:ext uri="{FF2B5EF4-FFF2-40B4-BE49-F238E27FC236}">
                <a16:creationId xmlns:a16="http://schemas.microsoft.com/office/drawing/2014/main" id="{56808048-BF08-4171-81DF-4EEBB5488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3871" y="896170"/>
            <a:ext cx="1930400" cy="1300723"/>
          </a:xfrm>
          <a:prstGeom prst="rect">
            <a:avLst/>
          </a:prstGeom>
          <a:noFill/>
          <a:ln>
            <a:noFill/>
          </a:ln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①上拉电阻关闭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②下拉电阻关闭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③施密特触发器打开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④双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MOS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管不导通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DE45DB2-52CE-4FDF-A00D-7C549FA1261F}"/>
              </a:ext>
            </a:extLst>
          </p:cNvPr>
          <p:cNvSpPr txBox="1"/>
          <p:nvPr/>
        </p:nvSpPr>
        <p:spPr>
          <a:xfrm>
            <a:off x="6653871" y="2799122"/>
            <a:ext cx="2368209" cy="629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特点：空闲时，</a:t>
            </a: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</a:t>
            </a: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状态不确定，由外部环境决定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2C288685-D699-4268-B8AB-654B3D4ED09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55A5782-9208-49AD-AB16-FCCB375A5824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481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pic>
        <p:nvPicPr>
          <p:cNvPr id="10" name="图片 2">
            <a:extLst>
              <a:ext uri="{FF2B5EF4-FFF2-40B4-BE49-F238E27FC236}">
                <a16:creationId xmlns:a16="http://schemas.microsoft.com/office/drawing/2014/main" id="{31D90417-6A3B-46E0-81FD-F1C3076E2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6" y="929042"/>
            <a:ext cx="6462612" cy="3830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39">
            <a:extLst>
              <a:ext uri="{FF2B5EF4-FFF2-40B4-BE49-F238E27FC236}">
                <a16:creationId xmlns:a16="http://schemas.microsoft.com/office/drawing/2014/main" id="{C84A9C6F-F183-46B3-BB0D-2FEBEBE6D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0288" y="894182"/>
            <a:ext cx="1754187" cy="1300162"/>
          </a:xfrm>
          <a:prstGeom prst="rect">
            <a:avLst/>
          </a:prstGeom>
          <a:noFill/>
          <a:ln>
            <a:noFill/>
          </a:ln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①上拉电阻打开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②下拉电阻关闭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③施密特触发器打开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④双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MOS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管不导通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05CED67-D2CD-440D-AE59-52A53C16A919}"/>
              </a:ext>
            </a:extLst>
          </p:cNvPr>
          <p:cNvSpPr txBox="1"/>
          <p:nvPr/>
        </p:nvSpPr>
        <p:spPr>
          <a:xfrm>
            <a:off x="6560288" y="2690537"/>
            <a:ext cx="2583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特点：空闲时，</a:t>
            </a: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</a:t>
            </a: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呈现高电平</a:t>
            </a:r>
            <a:endParaRPr lang="en-US" altLang="zh-CN" sz="1400" b="1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DCD006FF-B81E-4212-8423-A0EA2848F740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7" name="矩形 39">
            <a:extLst>
              <a:ext uri="{FF2B5EF4-FFF2-40B4-BE49-F238E27FC236}">
                <a16:creationId xmlns:a16="http://schemas.microsoft.com/office/drawing/2014/main" id="{38448EE7-A7A9-43D9-B48E-7F518C20D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57" y="440399"/>
            <a:ext cx="3999662" cy="417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二、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GPIO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工作模式：输入上拉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48B7305-7DF9-4581-9B62-BA07C74D244D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723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pic>
        <p:nvPicPr>
          <p:cNvPr id="10" name="图片 2">
            <a:extLst>
              <a:ext uri="{FF2B5EF4-FFF2-40B4-BE49-F238E27FC236}">
                <a16:creationId xmlns:a16="http://schemas.microsoft.com/office/drawing/2014/main" id="{22C5B608-21A5-4BAE-A542-A14B2F97B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08" y="910243"/>
            <a:ext cx="6523038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39">
            <a:extLst>
              <a:ext uri="{FF2B5EF4-FFF2-40B4-BE49-F238E27FC236}">
                <a16:creationId xmlns:a16="http://schemas.microsoft.com/office/drawing/2014/main" id="{FA70E9E4-D628-401E-9C79-420CF3EB8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0652" y="890491"/>
            <a:ext cx="1812454" cy="1301750"/>
          </a:xfrm>
          <a:prstGeom prst="rect">
            <a:avLst/>
          </a:prstGeom>
          <a:noFill/>
          <a:ln>
            <a:noFill/>
          </a:ln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①上拉电阻关闭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②下拉电阻打开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③施密特触发器打开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④双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MOS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管不导通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B5F2AFA-7364-46E3-B31E-7FE1F6C1A003}"/>
              </a:ext>
            </a:extLst>
          </p:cNvPr>
          <p:cNvSpPr txBox="1"/>
          <p:nvPr/>
        </p:nvSpPr>
        <p:spPr>
          <a:xfrm>
            <a:off x="6601574" y="2713593"/>
            <a:ext cx="2542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特点：空闲时，</a:t>
            </a: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</a:t>
            </a: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呈现低电平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38514EA2-1744-4C9A-AF41-72C68E59CC8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7" name="矩形 39">
            <a:extLst>
              <a:ext uri="{FF2B5EF4-FFF2-40B4-BE49-F238E27FC236}">
                <a16:creationId xmlns:a16="http://schemas.microsoft.com/office/drawing/2014/main" id="{583E48B5-B96F-45D1-97E5-7B8A1851AC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57" y="440399"/>
            <a:ext cx="3999662" cy="417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三、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GPIO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工作模式：输入下拉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7302081-00FC-4B0E-8FC6-9499BD07D983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697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矩形 39">
            <a:extLst>
              <a:ext uri="{FF2B5EF4-FFF2-40B4-BE49-F238E27FC236}">
                <a16:creationId xmlns:a16="http://schemas.microsoft.com/office/drawing/2014/main" id="{8D86F2B0-29E3-4A04-9C5E-DB6607FF1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8748" y="835952"/>
            <a:ext cx="1744662" cy="1301750"/>
          </a:xfrm>
          <a:prstGeom prst="rect">
            <a:avLst/>
          </a:prstGeom>
          <a:noFill/>
          <a:ln>
            <a:noFill/>
          </a:ln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①上拉电阻关闭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②下拉电阻关闭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③施密特触发器关闭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④双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MOS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管不导通</a:t>
            </a:r>
          </a:p>
        </p:txBody>
      </p:sp>
      <p:pic>
        <p:nvPicPr>
          <p:cNvPr id="14" name="图片 2">
            <a:extLst>
              <a:ext uri="{FF2B5EF4-FFF2-40B4-BE49-F238E27FC236}">
                <a16:creationId xmlns:a16="http://schemas.microsoft.com/office/drawing/2014/main" id="{E62F4311-14AF-4420-89C5-2F3DACC65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10" y="910849"/>
            <a:ext cx="6523038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714F4A9-9FEB-4F3F-B96C-0629993DDDD0}"/>
              </a:ext>
            </a:extLst>
          </p:cNvPr>
          <p:cNvSpPr txBox="1"/>
          <p:nvPr/>
        </p:nvSpPr>
        <p:spPr>
          <a:xfrm>
            <a:off x="6658748" y="2769527"/>
            <a:ext cx="2349542" cy="629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特点：专门用于模拟信号输入或输出，如：</a:t>
            </a: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DAC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1CEA3ADA-AB51-496D-AC9C-E601B3A955D0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7" name="矩形 39">
            <a:extLst>
              <a:ext uri="{FF2B5EF4-FFF2-40B4-BE49-F238E27FC236}">
                <a16:creationId xmlns:a16="http://schemas.microsoft.com/office/drawing/2014/main" id="{28640471-835A-42E5-8626-C5A7BAAE1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57" y="440399"/>
            <a:ext cx="3999662" cy="417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四、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GPIO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工作模式：模拟功能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F4B34D2-61CF-4F87-BC82-6C4B5038C25B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071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矩形 39">
            <a:extLst>
              <a:ext uri="{FF2B5EF4-FFF2-40B4-BE49-F238E27FC236}">
                <a16:creationId xmlns:a16="http://schemas.microsoft.com/office/drawing/2014/main" id="{8D0918D5-A9DF-4922-B8B5-FD8AA9EA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4145" y="569644"/>
            <a:ext cx="6123317" cy="4157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，什么是</a:t>
            </a:r>
            <a:r>
              <a:rPr lang="en-US" altLang="zh-CN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GPIO</a:t>
            </a:r>
            <a:r>
              <a:rPr lang="zh-CN" altLang="en-US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？（了解）</a:t>
            </a:r>
            <a:endParaRPr lang="en-US" altLang="zh-CN" b="1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STM32</a:t>
            </a:r>
            <a:r>
              <a:rPr lang="zh-CN" altLang="en-US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 </a:t>
            </a:r>
            <a:r>
              <a:rPr lang="en-US" altLang="zh-CN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GPIO</a:t>
            </a:r>
            <a:r>
              <a:rPr lang="zh-CN" altLang="en-US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简介（了解）</a:t>
            </a:r>
            <a:endParaRPr lang="en-US" altLang="zh-CN" b="1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IO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端口基本结构介绍（熟悉）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GPIO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的八种模式分析（熟悉）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5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GPIO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寄存器介绍（熟悉）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6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，通用外设驱动模型（四步法）（掌握）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7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GPIO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配置步骤（掌握）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8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，编程实战：点亮一个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LED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灯（掌握）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9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，编程实战：通过一个按键控制一个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LED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灯亮灭（掌握）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10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，课堂总结（掌握）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8E44F88-1E7E-4916-8DD0-6F4F14C601E9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4A9CBC-B0FB-4630-914C-BD0EF8A6AF4A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A13EA67-F792-4AB4-AF9D-FB8DE2265CF1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8138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pic>
        <p:nvPicPr>
          <p:cNvPr id="15" name="图片 7">
            <a:extLst>
              <a:ext uri="{FF2B5EF4-FFF2-40B4-BE49-F238E27FC236}">
                <a16:creationId xmlns:a16="http://schemas.microsoft.com/office/drawing/2014/main" id="{2C1A1F26-23BF-4E59-9BA0-3D5B18153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4" y="895980"/>
            <a:ext cx="6562812" cy="3890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3006C8D3-F297-4B13-B571-9128EFCD1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7926" y="812216"/>
            <a:ext cx="2595994" cy="2274835"/>
          </a:xfrm>
          <a:prstGeom prst="rect">
            <a:avLst/>
          </a:prstGeom>
          <a:noFill/>
          <a:ln>
            <a:noFill/>
          </a:ln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①上拉电阻关闭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②下拉电阻关闭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③施密特触发器打开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④ P-MOS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管始终不导通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⑤往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ODR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对应位写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endParaRPr lang="en-US" altLang="zh-CN" sz="14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N-MOS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管导通，</a:t>
            </a:r>
            <a:endParaRPr lang="en-US" altLang="zh-CN" sz="14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写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则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N-MOS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管不导通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7060DDE-8A20-49B9-9577-3E7F4962A054}"/>
              </a:ext>
            </a:extLst>
          </p:cNvPr>
          <p:cNvSpPr txBox="1"/>
          <p:nvPr/>
        </p:nvSpPr>
        <p:spPr>
          <a:xfrm>
            <a:off x="6647926" y="3323156"/>
            <a:ext cx="2496074" cy="909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特点：不能输出高电平，   </a:t>
            </a:r>
            <a:endParaRPr lang="en-US" altLang="zh-CN" sz="1400" dirty="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    </a:t>
            </a:r>
            <a:r>
              <a:rPr lang="zh-CN" altLang="en-US" sz="14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必须有外部（或内部）</a:t>
            </a:r>
            <a:endParaRPr lang="en-US" altLang="zh-CN" sz="1400" dirty="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   </a:t>
            </a:r>
            <a:r>
              <a:rPr lang="zh-CN" altLang="en-US" sz="14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上拉才能输出高电平</a:t>
            </a:r>
            <a:endParaRPr lang="en-US" altLang="zh-CN" sz="1400" dirty="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CD7E65F3-89A2-4662-A3DB-E37229EAB58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20" name="矩形 39">
            <a:extLst>
              <a:ext uri="{FF2B5EF4-FFF2-40B4-BE49-F238E27FC236}">
                <a16:creationId xmlns:a16="http://schemas.microsoft.com/office/drawing/2014/main" id="{3D3EBCC9-347E-4578-932E-FFC67CEB7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57" y="440399"/>
            <a:ext cx="3999662" cy="417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五、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GPIO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工作模式：开漏输出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3B2321-EAA6-4EC0-B90D-4B2847FC77E8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904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pic>
        <p:nvPicPr>
          <p:cNvPr id="15" name="图片 2">
            <a:extLst>
              <a:ext uri="{FF2B5EF4-FFF2-40B4-BE49-F238E27FC236}">
                <a16:creationId xmlns:a16="http://schemas.microsoft.com/office/drawing/2014/main" id="{9FD1000A-E761-443E-BC58-9466A5DBA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92" y="930849"/>
            <a:ext cx="6533172" cy="3873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CA9FB7C9-99BF-4C13-867B-0B428A5B5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8764" y="763404"/>
            <a:ext cx="2495236" cy="1305339"/>
          </a:xfrm>
          <a:prstGeom prst="rect">
            <a:avLst/>
          </a:prstGeom>
          <a:noFill/>
          <a:ln>
            <a:noFill/>
          </a:ln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①上拉电阻关闭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②下拉电阻关闭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③施密特触发器打开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④ P-MOS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管始终不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导通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3F199AD-8362-4928-802B-B2EA957C5104}"/>
              </a:ext>
            </a:extLst>
          </p:cNvPr>
          <p:cNvSpPr txBox="1"/>
          <p:nvPr/>
        </p:nvSpPr>
        <p:spPr>
          <a:xfrm>
            <a:off x="6648764" y="2409793"/>
            <a:ext cx="2495236" cy="1470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特点：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、不能输出高电平，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</a:t>
            </a: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必须有外部（或内部）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</a:t>
            </a: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上拉才能输出高电平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、由其他外设控制输出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A79D64F8-3CB1-45D5-B55F-C9DD523A159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8" name="矩形 39">
            <a:extLst>
              <a:ext uri="{FF2B5EF4-FFF2-40B4-BE49-F238E27FC236}">
                <a16:creationId xmlns:a16="http://schemas.microsoft.com/office/drawing/2014/main" id="{7288F70F-AE49-4AFF-A1E5-22A0FB9C1F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57" y="440399"/>
            <a:ext cx="3999662" cy="417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六、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GPIO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工作模式：开漏式复用功能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8E92980-528F-41A7-8497-F0CAB0698658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535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pic>
        <p:nvPicPr>
          <p:cNvPr id="14" name="图片 2">
            <a:extLst>
              <a:ext uri="{FF2B5EF4-FFF2-40B4-BE49-F238E27FC236}">
                <a16:creationId xmlns:a16="http://schemas.microsoft.com/office/drawing/2014/main" id="{27211C9E-A87F-4E7A-B2ED-7ADBBD279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84" y="896170"/>
            <a:ext cx="6596034" cy="391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 39">
            <a:extLst>
              <a:ext uri="{FF2B5EF4-FFF2-40B4-BE49-F238E27FC236}">
                <a16:creationId xmlns:a16="http://schemas.microsoft.com/office/drawing/2014/main" id="{E5D8FB44-3D4D-4B15-9729-0E4867A066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5917" y="812406"/>
            <a:ext cx="2418083" cy="1951670"/>
          </a:xfrm>
          <a:prstGeom prst="rect">
            <a:avLst/>
          </a:prstGeom>
          <a:noFill/>
          <a:ln>
            <a:noFill/>
          </a:ln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①上拉电阻关闭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②下拉电阻关闭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③施密特触发器打开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④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往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ODR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对应位写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endParaRPr lang="en-US" altLang="zh-CN" sz="14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N-MOS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管导通，</a:t>
            </a:r>
            <a:endParaRPr lang="en-US" altLang="zh-CN" sz="14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写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则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P-MOS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管导通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845048B-B8F7-4E51-8768-221C3C2D3974}"/>
              </a:ext>
            </a:extLst>
          </p:cNvPr>
          <p:cNvSpPr txBox="1"/>
          <p:nvPr/>
        </p:nvSpPr>
        <p:spPr>
          <a:xfrm>
            <a:off x="6647926" y="3323156"/>
            <a:ext cx="23741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特点：可输出高低电平，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     </a:t>
            </a: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驱动能力强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10CBD9E3-0FB0-4689-8990-013EB1E76B6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8" name="矩形 39">
            <a:extLst>
              <a:ext uri="{FF2B5EF4-FFF2-40B4-BE49-F238E27FC236}">
                <a16:creationId xmlns:a16="http://schemas.microsoft.com/office/drawing/2014/main" id="{B7FDDD8D-470B-4264-A356-AD25C8771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57" y="440399"/>
            <a:ext cx="3999662" cy="417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七、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GPIO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工作模式：推挽输出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DDA42A5-D3A7-4E3D-993C-916A9472EAF1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894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pic>
        <p:nvPicPr>
          <p:cNvPr id="14" name="图片 2">
            <a:extLst>
              <a:ext uri="{FF2B5EF4-FFF2-40B4-BE49-F238E27FC236}">
                <a16:creationId xmlns:a16="http://schemas.microsoft.com/office/drawing/2014/main" id="{2E2F131C-0061-4FCD-B4AC-BA41A0E85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6" y="921404"/>
            <a:ext cx="6539465" cy="3877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 39">
            <a:extLst>
              <a:ext uri="{FF2B5EF4-FFF2-40B4-BE49-F238E27FC236}">
                <a16:creationId xmlns:a16="http://schemas.microsoft.com/office/drawing/2014/main" id="{F844A339-4D86-460E-A72C-C6B42E8B9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8551" y="803340"/>
            <a:ext cx="2418083" cy="982174"/>
          </a:xfrm>
          <a:prstGeom prst="rect">
            <a:avLst/>
          </a:prstGeom>
          <a:noFill/>
          <a:ln>
            <a:noFill/>
          </a:ln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①上拉电阻关闭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②下拉电阻关闭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③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施密特触发器打开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421E8A3-CFDC-4C66-8378-3BF4819CEDA7}"/>
              </a:ext>
            </a:extLst>
          </p:cNvPr>
          <p:cNvSpPr txBox="1"/>
          <p:nvPr/>
        </p:nvSpPr>
        <p:spPr>
          <a:xfrm>
            <a:off x="6638551" y="2474857"/>
            <a:ext cx="2374154" cy="1189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特点：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、可输出高低电平，  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</a:t>
            </a: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驱动能力强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、由其他外设控制输出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B2B5979F-BA54-43CC-9FA8-741F6E0D9830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8" name="矩形 39">
            <a:extLst>
              <a:ext uri="{FF2B5EF4-FFF2-40B4-BE49-F238E27FC236}">
                <a16:creationId xmlns:a16="http://schemas.microsoft.com/office/drawing/2014/main" id="{A9D7B9D5-D32A-4ADE-8C63-5D76FBF6F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57" y="440399"/>
            <a:ext cx="3999662" cy="417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八、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GPIO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工作模式：推挽式复用功能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0D2F748-AF48-48B7-BF82-962C3CBA7CAC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6221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矩形 39">
            <a:extLst>
              <a:ext uri="{FF2B5EF4-FFF2-40B4-BE49-F238E27FC236}">
                <a16:creationId xmlns:a16="http://schemas.microsoft.com/office/drawing/2014/main" id="{5D0F1596-1030-4CE4-B08B-B83E2120D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389" y="633615"/>
            <a:ext cx="5292350" cy="45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F4/F7/H7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系列和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F1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系列的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GPIO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差异点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421E8A3-CFDC-4C66-8378-3BF4819CEDA7}"/>
              </a:ext>
            </a:extLst>
          </p:cNvPr>
          <p:cNvSpPr txBox="1"/>
          <p:nvPr/>
        </p:nvSpPr>
        <p:spPr>
          <a:xfrm>
            <a:off x="1527858" y="1634167"/>
            <a:ext cx="57542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F1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在输出模式，禁止使用内部上下拉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F4/F7/H7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在输出模式，可以使用内部上下拉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，不同系列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翻转速度可能不同</a:t>
            </a:r>
            <a:endParaRPr lang="en-US" altLang="zh-CN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B2B5979F-BA54-43CC-9FA8-741F6E0D9830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530F9C7-9EA6-42B6-9187-45A58D7242C7}"/>
              </a:ext>
            </a:extLst>
          </p:cNvPr>
          <p:cNvSpPr txBox="1"/>
          <p:nvPr/>
        </p:nvSpPr>
        <p:spPr>
          <a:xfrm>
            <a:off x="1527857" y="3465779"/>
            <a:ext cx="5570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最后问大家一个问题：</a:t>
            </a:r>
            <a:r>
              <a:rPr lang="en-US" altLang="zh-CN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</a:t>
            </a:r>
            <a:r>
              <a:rPr lang="zh-CN" altLang="en-US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能输出</a:t>
            </a:r>
            <a:r>
              <a:rPr lang="en-US" altLang="zh-CN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5V</a:t>
            </a:r>
            <a:r>
              <a:rPr lang="zh-CN" altLang="en-US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的电平吗？</a:t>
            </a:r>
            <a:endParaRPr lang="en-US" altLang="zh-CN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B050318-A65C-4E89-A42B-8BDBD17C67C1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760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8E44F88-1E7E-4916-8DD0-6F4F14C601E9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4A9CBC-B0FB-4630-914C-BD0EF8A6AF4A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072BC5BA-149D-4F0C-9F5D-4FF410F57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4145" y="569644"/>
            <a:ext cx="6123317" cy="4157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，什么是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GPIO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？（了解）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STM32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 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GPIO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简介（了解）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IO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端口基本结构介绍（熟悉）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GPIO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的八种模式分析（熟悉）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5</a:t>
            </a:r>
            <a:r>
              <a:rPr lang="zh-CN" altLang="en-US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GPIO</a:t>
            </a:r>
            <a:r>
              <a:rPr lang="zh-CN" altLang="en-US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寄存器介绍（熟悉）</a:t>
            </a:r>
            <a:endParaRPr lang="en-US" altLang="zh-CN" b="1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6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，通用外设驱动模型（四步法）（掌握）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7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GPIO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配置步骤（掌握）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8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，编程实战：点亮一个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LED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灯（掌握）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9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，编程实战：通过一个按键控制一个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LED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灯亮灭（掌握）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10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，课堂总结（掌握）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A2C15E9-0A36-4F1B-9CF1-C7D0C39736B0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0092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4" name="矩形 39">
            <a:extLst>
              <a:ext uri="{FF2B5EF4-FFF2-40B4-BE49-F238E27FC236}">
                <a16:creationId xmlns:a16="http://schemas.microsoft.com/office/drawing/2014/main" id="{22DF7026-0282-4986-B815-9A2D97D74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205" y="515965"/>
            <a:ext cx="6728454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5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GPIO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寄存器介绍（熟悉）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graphicFrame>
        <p:nvGraphicFramePr>
          <p:cNvPr id="3" name="表格 6">
            <a:extLst>
              <a:ext uri="{FF2B5EF4-FFF2-40B4-BE49-F238E27FC236}">
                <a16:creationId xmlns:a16="http://schemas.microsoft.com/office/drawing/2014/main" id="{4E237668-A60D-4AF7-8BBE-15C7FFD705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62390"/>
              </p:ext>
            </p:extLst>
          </p:nvPr>
        </p:nvGraphicFramePr>
        <p:xfrm>
          <a:off x="239205" y="1062943"/>
          <a:ext cx="8614410" cy="179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630">
                  <a:extLst>
                    <a:ext uri="{9D8B030D-6E8A-4147-A177-3AD203B41FA5}">
                      <a16:colId xmlns:a16="http://schemas.microsoft.com/office/drawing/2014/main" val="2068805048"/>
                    </a:ext>
                  </a:extLst>
                </a:gridCol>
                <a:gridCol w="1230630">
                  <a:extLst>
                    <a:ext uri="{9D8B030D-6E8A-4147-A177-3AD203B41FA5}">
                      <a16:colId xmlns:a16="http://schemas.microsoft.com/office/drawing/2014/main" val="4101141359"/>
                    </a:ext>
                  </a:extLst>
                </a:gridCol>
                <a:gridCol w="1230630">
                  <a:extLst>
                    <a:ext uri="{9D8B030D-6E8A-4147-A177-3AD203B41FA5}">
                      <a16:colId xmlns:a16="http://schemas.microsoft.com/office/drawing/2014/main" val="799635152"/>
                    </a:ext>
                  </a:extLst>
                </a:gridCol>
                <a:gridCol w="1230630">
                  <a:extLst>
                    <a:ext uri="{9D8B030D-6E8A-4147-A177-3AD203B41FA5}">
                      <a16:colId xmlns:a16="http://schemas.microsoft.com/office/drawing/2014/main" val="3777937217"/>
                    </a:ext>
                  </a:extLst>
                </a:gridCol>
                <a:gridCol w="1230630">
                  <a:extLst>
                    <a:ext uri="{9D8B030D-6E8A-4147-A177-3AD203B41FA5}">
                      <a16:colId xmlns:a16="http://schemas.microsoft.com/office/drawing/2014/main" val="382108363"/>
                    </a:ext>
                  </a:extLst>
                </a:gridCol>
                <a:gridCol w="1230630">
                  <a:extLst>
                    <a:ext uri="{9D8B030D-6E8A-4147-A177-3AD203B41FA5}">
                      <a16:colId xmlns:a16="http://schemas.microsoft.com/office/drawing/2014/main" val="3132882962"/>
                    </a:ext>
                  </a:extLst>
                </a:gridCol>
                <a:gridCol w="1230630">
                  <a:extLst>
                    <a:ext uri="{9D8B030D-6E8A-4147-A177-3AD203B41FA5}">
                      <a16:colId xmlns:a16="http://schemas.microsoft.com/office/drawing/2014/main" val="3572248952"/>
                    </a:ext>
                  </a:extLst>
                </a:gridCol>
              </a:tblGrid>
              <a:tr h="230115">
                <a:tc gridSpan="7"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（</a:t>
                      </a:r>
                      <a:r>
                        <a:rPr lang="en-US" altLang="zh-CN" sz="1600" b="1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F1</a:t>
                      </a:r>
                      <a:r>
                        <a:rPr lang="zh-CN" altLang="en-US" sz="1600" b="1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系列）</a:t>
                      </a:r>
                      <a:r>
                        <a:rPr lang="en-US" altLang="zh-CN" sz="1600" b="1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GPIO</a:t>
                      </a:r>
                      <a:r>
                        <a:rPr lang="zh-CN" altLang="en-US" sz="1600" b="1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通用寄存器</a:t>
                      </a:r>
                      <a:r>
                        <a:rPr lang="en-US" altLang="zh-CN" sz="1600" b="1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GPIOX_yyy</a:t>
                      </a:r>
                      <a:endParaRPr lang="zh-CN" altLang="en-US" sz="1600" b="1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37132"/>
                  </a:ext>
                </a:extLst>
              </a:tr>
              <a:tr h="245926"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CRL</a:t>
                      </a:r>
                      <a:endParaRPr lang="zh-CN" altLang="en-US" sz="140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CRH</a:t>
                      </a:r>
                      <a:endParaRPr lang="zh-CN" altLang="en-US" sz="140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IDR</a:t>
                      </a:r>
                      <a:endParaRPr lang="zh-CN" altLang="en-US" sz="140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ODR</a:t>
                      </a:r>
                      <a:endParaRPr lang="zh-CN" altLang="en-US" sz="140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BSRR</a:t>
                      </a:r>
                      <a:endParaRPr lang="zh-CN" altLang="en-US" sz="140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BRR</a:t>
                      </a:r>
                      <a:endParaRPr lang="zh-CN" altLang="en-US" sz="140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LCKR</a:t>
                      </a:r>
                      <a:endParaRPr lang="zh-CN" altLang="en-US" sz="140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2742050"/>
                  </a:ext>
                </a:extLst>
              </a:tr>
              <a:tr h="282333">
                <a:tc gridSpan="2">
                  <a:txBody>
                    <a:bodyPr/>
                    <a:lstStyle/>
                    <a:p>
                      <a:r>
                        <a:rPr lang="zh-CN" altLang="en-US" sz="140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配置工作模式，输出速度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输入数据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输出数据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设置</a:t>
                      </a:r>
                      <a:r>
                        <a:rPr lang="en-US" altLang="zh-CN" sz="140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ODR</a:t>
                      </a:r>
                      <a:r>
                        <a:rPr lang="zh-CN" altLang="en-US" sz="140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寄存器的值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F4</a:t>
                      </a:r>
                      <a:r>
                        <a:rPr lang="zh-CN" altLang="en-US" sz="140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之后没有这个寄存器，考虑代码兼容性的话不建议使用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配置锁定，用得不多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7415059"/>
                  </a:ext>
                </a:extLst>
              </a:tr>
            </a:tbl>
          </a:graphicData>
        </a:graphic>
      </p:graphicFrame>
      <p:sp>
        <p:nvSpPr>
          <p:cNvPr id="13" name="Rectangle 2">
            <a:extLst>
              <a:ext uri="{FF2B5EF4-FFF2-40B4-BE49-F238E27FC236}">
                <a16:creationId xmlns:a16="http://schemas.microsoft.com/office/drawing/2014/main" id="{C47C8D14-D17E-4D1C-B875-6DDA2C7DEA9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graphicFrame>
        <p:nvGraphicFramePr>
          <p:cNvPr id="15" name="表格 6">
            <a:extLst>
              <a:ext uri="{FF2B5EF4-FFF2-40B4-BE49-F238E27FC236}">
                <a16:creationId xmlns:a16="http://schemas.microsoft.com/office/drawing/2014/main" id="{D56FA2EC-FDB4-47FB-9E65-715963B84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804176"/>
              </p:ext>
            </p:extLst>
          </p:nvPr>
        </p:nvGraphicFramePr>
        <p:xfrm>
          <a:off x="239205" y="3177213"/>
          <a:ext cx="864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6880504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410114135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79963515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777937217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8210836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3288296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57224895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90299895"/>
                    </a:ext>
                  </a:extLst>
                </a:gridCol>
              </a:tblGrid>
              <a:tr h="214681">
                <a:tc gridSpan="8"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（</a:t>
                      </a:r>
                      <a:r>
                        <a:rPr lang="en-US" altLang="zh-CN" sz="160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F4/F7/H7</a:t>
                      </a:r>
                      <a:r>
                        <a:rPr lang="zh-CN" altLang="en-US" sz="160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系列）</a:t>
                      </a:r>
                      <a:r>
                        <a:rPr lang="en-US" altLang="zh-CN" sz="160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GPIO</a:t>
                      </a:r>
                      <a:r>
                        <a:rPr lang="zh-CN" altLang="en-US" sz="160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通用寄存器</a:t>
                      </a:r>
                      <a:r>
                        <a:rPr lang="en-US" altLang="zh-CN" sz="160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GPIOX_yyy</a:t>
                      </a:r>
                      <a:endParaRPr lang="zh-CN" altLang="en-US" sz="160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37132"/>
                  </a:ext>
                </a:extLst>
              </a:tr>
              <a:tr h="301231"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MODER</a:t>
                      </a:r>
                      <a:endParaRPr lang="zh-CN" altLang="en-US" sz="140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OTYPER</a:t>
                      </a:r>
                      <a:endParaRPr lang="zh-CN" altLang="en-US" sz="140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OSPEEDR</a:t>
                      </a:r>
                      <a:endParaRPr lang="zh-CN" altLang="en-US" sz="140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PUPDR</a:t>
                      </a:r>
                      <a:endParaRPr lang="zh-CN" altLang="en-US" sz="140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IDR</a:t>
                      </a:r>
                      <a:endParaRPr lang="zh-CN" altLang="en-US" sz="140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ODR</a:t>
                      </a:r>
                      <a:endParaRPr lang="zh-CN" altLang="en-US" sz="140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BSRR</a:t>
                      </a:r>
                      <a:endParaRPr lang="zh-CN" altLang="en-US" sz="140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LCKR</a:t>
                      </a:r>
                      <a:endParaRPr lang="zh-CN" altLang="en-US" sz="140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2742050"/>
                  </a:ext>
                </a:extLst>
              </a:tr>
              <a:tr h="606833">
                <a:tc>
                  <a:txBody>
                    <a:bodyPr/>
                    <a:lstStyle/>
                    <a:p>
                      <a:r>
                        <a:rPr lang="zh-CN" altLang="en-US" sz="140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设置模式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设置输出</a:t>
                      </a:r>
                      <a:endParaRPr lang="en-US" altLang="zh-CN" sz="140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  <a:p>
                      <a:r>
                        <a:rPr lang="zh-CN" altLang="en-US" sz="140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类型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设置输出</a:t>
                      </a:r>
                      <a:endParaRPr lang="en-US" altLang="zh-CN" sz="140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  <a:p>
                      <a:r>
                        <a:rPr lang="zh-CN" altLang="en-US" sz="140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速度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设置上下拉电阻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输入数据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输出数据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设置</a:t>
                      </a:r>
                      <a:r>
                        <a:rPr lang="en-US" altLang="zh-CN" sz="140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ODR</a:t>
                      </a:r>
                      <a:r>
                        <a:rPr lang="zh-CN" altLang="en-US" sz="140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寄存器值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配置锁定，用得不多</a:t>
                      </a:r>
                    </a:p>
                    <a:p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7415059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2BB8C481-50EB-4D57-B65C-D20B32ABC48C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853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7" name="矩形 39">
            <a:extLst>
              <a:ext uri="{FF2B5EF4-FFF2-40B4-BE49-F238E27FC236}">
                <a16:creationId xmlns:a16="http://schemas.microsoft.com/office/drawing/2014/main" id="{EF40B06A-D411-44B0-9ACA-1C80BBBF02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568" y="377818"/>
            <a:ext cx="3910915" cy="412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端口配置低寄存器（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CRL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）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- F1</a:t>
            </a:r>
            <a:endParaRPr lang="en-US" altLang="zh-CN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8" name="矩形 39">
            <a:extLst>
              <a:ext uri="{FF2B5EF4-FFF2-40B4-BE49-F238E27FC236}">
                <a16:creationId xmlns:a16="http://schemas.microsoft.com/office/drawing/2014/main" id="{F9051C02-AE60-40C9-967E-7BE5BDA82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9338" y="1411348"/>
            <a:ext cx="2696457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设置工作模式、输出速度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4854A68-96B9-4D9C-AA25-B44A17BFB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56" y="790542"/>
            <a:ext cx="5631994" cy="43529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212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7" name="矩形 39">
            <a:extLst>
              <a:ext uri="{FF2B5EF4-FFF2-40B4-BE49-F238E27FC236}">
                <a16:creationId xmlns:a16="http://schemas.microsoft.com/office/drawing/2014/main" id="{EF40B06A-D411-44B0-9ACA-1C80BBBF02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569" y="377818"/>
            <a:ext cx="4316028" cy="412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端口配置高寄存器（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CRH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）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- F1</a:t>
            </a:r>
            <a:endParaRPr lang="en-US" altLang="zh-CN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C4C71C-FC05-493C-ADC5-D29DFDAEA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53" y="790542"/>
            <a:ext cx="5653192" cy="43529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矩形 39">
            <a:extLst>
              <a:ext uri="{FF2B5EF4-FFF2-40B4-BE49-F238E27FC236}">
                <a16:creationId xmlns:a16="http://schemas.microsoft.com/office/drawing/2014/main" id="{E4F0544A-C2DD-40E6-B1B1-F8DC1EF1A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9338" y="1411348"/>
            <a:ext cx="2696457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设置工作模式、输出速度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883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7" name="矩形 39">
            <a:extLst>
              <a:ext uri="{FF2B5EF4-FFF2-40B4-BE49-F238E27FC236}">
                <a16:creationId xmlns:a16="http://schemas.microsoft.com/office/drawing/2014/main" id="{82BB5924-BAB7-49E7-8872-5121BC04A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15224"/>
            <a:ext cx="3463290" cy="45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工作模式配置补充 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– F1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8600AD-8D1B-4931-A122-27BBDD888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1189734"/>
            <a:ext cx="7839920" cy="29887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矩形 39">
            <a:extLst>
              <a:ext uri="{FF2B5EF4-FFF2-40B4-BE49-F238E27FC236}">
                <a16:creationId xmlns:a16="http://schemas.microsoft.com/office/drawing/2014/main" id="{FC96282A-F3D9-4D14-977E-C485B63132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9039" y="4288843"/>
            <a:ext cx="4385921" cy="412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输入上拉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下拉电阻通过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ODR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寄存器来设置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2A1AAA8-A13F-4785-A7C1-D26AA957857B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3F38721-1953-4792-B55D-8C4D00B9EB9A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F77E3D6-DC91-4FB3-9928-BAB0400EC099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124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4F24F1D-76AD-4A54-AA88-A2000A80227D}"/>
              </a:ext>
            </a:extLst>
          </p:cNvPr>
          <p:cNvSpPr/>
          <p:nvPr/>
        </p:nvSpPr>
        <p:spPr>
          <a:xfrm>
            <a:off x="628693" y="1098885"/>
            <a:ext cx="6320163" cy="792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General Purpose Input Output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，即通用输入输出端口，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简称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GPIO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作用：负责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采集外部器件的信息或者控制外部器件工作，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即输入输出</a:t>
            </a:r>
            <a:endParaRPr lang="zh-CN" altLang="en-US" sz="1600" dirty="0"/>
          </a:p>
        </p:txBody>
      </p:sp>
      <p:sp>
        <p:nvSpPr>
          <p:cNvPr id="16" name="矩形 39">
            <a:extLst>
              <a:ext uri="{FF2B5EF4-FFF2-40B4-BE49-F238E27FC236}">
                <a16:creationId xmlns:a16="http://schemas.microsoft.com/office/drawing/2014/main" id="{C83701C4-2A03-4CF8-A908-0255D6A36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3248989" cy="45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什么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是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GPIO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？（了解）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FDA053B-27DC-4B8E-9D09-1F1654640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2070237"/>
            <a:ext cx="3375368" cy="2456755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A5FA592F-CA80-4832-84D0-9F8E63496DF6}"/>
              </a:ext>
            </a:extLst>
          </p:cNvPr>
          <p:cNvSpPr/>
          <p:nvPr/>
        </p:nvSpPr>
        <p:spPr>
          <a:xfrm>
            <a:off x="6124563" y="4077114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ea typeface="思源黑体 CN Normal" panose="020B0400000000000000" pitchFamily="34" charset="-122"/>
              </a:rPr>
              <a:t>控制（输出）</a:t>
            </a:r>
            <a:endParaRPr lang="zh-CN" altLang="en-US" sz="16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42A00DB-F189-4B7E-BCAD-5141464C810C}"/>
              </a:ext>
            </a:extLst>
          </p:cNvPr>
          <p:cNvSpPr/>
          <p:nvPr/>
        </p:nvSpPr>
        <p:spPr>
          <a:xfrm>
            <a:off x="1531893" y="4104913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ea typeface="思源黑体 CN Normal" panose="020B0400000000000000" pitchFamily="34" charset="-122"/>
              </a:rPr>
              <a:t>采集（输入）</a:t>
            </a:r>
            <a:endParaRPr lang="zh-CN" altLang="en-US" sz="16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B489655-AAC2-42FD-88C8-111153BFB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949" y="2698749"/>
            <a:ext cx="4269820" cy="163315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91AB564-8D7E-4CA2-8198-FB48287D1281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15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7" name="矩形 39">
            <a:extLst>
              <a:ext uri="{FF2B5EF4-FFF2-40B4-BE49-F238E27FC236}">
                <a16:creationId xmlns:a16="http://schemas.microsoft.com/office/drawing/2014/main" id="{49082DD1-8BCC-4441-92E8-EA59EBA32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352" y="513433"/>
            <a:ext cx="6425239" cy="45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端口输入数据寄存器（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IDR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）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– F1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44766D-474B-4ACE-A2D8-76A2735D3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87" y="1286825"/>
            <a:ext cx="8273426" cy="18636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矩形 39">
            <a:extLst>
              <a:ext uri="{FF2B5EF4-FFF2-40B4-BE49-F238E27FC236}">
                <a16:creationId xmlns:a16="http://schemas.microsoft.com/office/drawing/2014/main" id="{A8930F3D-782B-43CA-A4C5-5701F90A1E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0435" y="3574632"/>
            <a:ext cx="2474896" cy="412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用于判断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引脚的电平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CE62ED3-28BA-44E7-BDCC-3998D0D0DB18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AFC3FE8-757E-49F6-BBCC-ABC6140F5AB8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16D8664-F7A4-483A-A261-3998B0A3A9CF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903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7" name="矩形 39">
            <a:extLst>
              <a:ext uri="{FF2B5EF4-FFF2-40B4-BE49-F238E27FC236}">
                <a16:creationId xmlns:a16="http://schemas.microsoft.com/office/drawing/2014/main" id="{49082DD1-8BCC-4441-92E8-EA59EBA32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352" y="550898"/>
            <a:ext cx="6957676" cy="45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端口输出数据寄存器（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ODR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）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– F1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8" name="矩形 39">
            <a:extLst>
              <a:ext uri="{FF2B5EF4-FFF2-40B4-BE49-F238E27FC236}">
                <a16:creationId xmlns:a16="http://schemas.microsoft.com/office/drawing/2014/main" id="{A8930F3D-782B-43CA-A4C5-5701F90A1E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2664" y="3693611"/>
            <a:ext cx="3178668" cy="412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用于设置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引脚输出的电平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164008-AD2A-47C9-80E9-4AC034A04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79" y="1310484"/>
            <a:ext cx="8269242" cy="20516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D0E5EBA-CFFB-4618-BA91-F769D0691ED4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2C92D9C-8B8B-4C50-8362-A22F8FBC5E85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0FF6A88-1567-46B0-B084-A0F19382A322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399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7" name="矩形 39">
            <a:extLst>
              <a:ext uri="{FF2B5EF4-FFF2-40B4-BE49-F238E27FC236}">
                <a16:creationId xmlns:a16="http://schemas.microsoft.com/office/drawing/2014/main" id="{49082DD1-8BCC-4441-92E8-EA59EBA32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053" y="377818"/>
            <a:ext cx="6240046" cy="45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端口位设置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/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清除寄存器（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BSRR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）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– F1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8" name="矩形 39">
            <a:extLst>
              <a:ext uri="{FF2B5EF4-FFF2-40B4-BE49-F238E27FC236}">
                <a16:creationId xmlns:a16="http://schemas.microsoft.com/office/drawing/2014/main" id="{A8930F3D-782B-43CA-A4C5-5701F90A1E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8674" y="4423003"/>
            <a:ext cx="2286652" cy="412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用于设置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ODR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770E49B-62D5-4EA9-8CFE-62DB93EAB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34" y="883857"/>
            <a:ext cx="7068565" cy="35763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17066DC-C0B3-4033-B472-73DEF3F7986E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BDD9CA-A452-485A-94B9-88DBB531B6FE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DE8DD43-2D3B-4202-878E-D03A843C9BC2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588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C04AE2D-A31F-412C-B926-1E341FF31EA3}"/>
              </a:ext>
            </a:extLst>
          </p:cNvPr>
          <p:cNvSpPr/>
          <p:nvPr/>
        </p:nvSpPr>
        <p:spPr>
          <a:xfrm>
            <a:off x="2014741" y="2387084"/>
            <a:ext cx="54441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>
                <a:solidFill>
                  <a:srgbClr val="002060"/>
                </a:solidFill>
                <a:ea typeface="思源黑体 CN Bold"/>
              </a:rPr>
              <a:t>下面来看看</a:t>
            </a:r>
            <a:r>
              <a:rPr lang="en-US" altLang="zh-CN" sz="200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F4/F7/H7</a:t>
            </a:r>
            <a:r>
              <a:rPr lang="zh-CN" altLang="en-US" sz="200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系列的</a:t>
            </a:r>
            <a:r>
              <a:rPr lang="en-US" altLang="zh-CN" sz="200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GPIO</a:t>
            </a:r>
            <a:r>
              <a:rPr lang="zh-CN" altLang="en-US" sz="200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相关寄存器</a:t>
            </a:r>
            <a:endParaRPr lang="zh-CN" altLang="en-US" sz="2000" dirty="0">
              <a:solidFill>
                <a:srgbClr val="002060"/>
              </a:solidFill>
              <a:ea typeface="思源黑体 CN Bold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C47C8D14-D17E-4D1C-B875-6DDA2C7DEA9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BD3B716-886B-4B8D-A41D-036D75FF0600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29118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7" name="矩形 39">
            <a:extLst>
              <a:ext uri="{FF2B5EF4-FFF2-40B4-BE49-F238E27FC236}">
                <a16:creationId xmlns:a16="http://schemas.microsoft.com/office/drawing/2014/main" id="{49082DD1-8BCC-4441-92E8-EA59EBA32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426" y="459206"/>
            <a:ext cx="6837982" cy="45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GPIO 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端口模式寄存器（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MODER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）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– F4/F7/H7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8" name="矩形 39">
            <a:extLst>
              <a:ext uri="{FF2B5EF4-FFF2-40B4-BE49-F238E27FC236}">
                <a16:creationId xmlns:a16="http://schemas.microsoft.com/office/drawing/2014/main" id="{A8930F3D-782B-43CA-A4C5-5701F90A1E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6138" y="4317936"/>
            <a:ext cx="1855689" cy="412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用于设置模式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EF2DBC9-E527-4122-BC39-6A49591A1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24" y="1078629"/>
            <a:ext cx="8328752" cy="32255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D073DD6-C001-4FC2-B62D-EBF6AA7E64C6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27ADCBC-8CCA-4DF3-AC96-AEDA46FB6B69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74C45BF-4809-4480-BB27-8D550106734A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5815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7" name="矩形 39">
            <a:extLst>
              <a:ext uri="{FF2B5EF4-FFF2-40B4-BE49-F238E27FC236}">
                <a16:creationId xmlns:a16="http://schemas.microsoft.com/office/drawing/2014/main" id="{49082DD1-8BCC-4441-92E8-EA59EBA32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904" y="546758"/>
            <a:ext cx="6714608" cy="45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GPIO 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端口输出类型寄存器（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OTYPER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）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 – F4/F7/H7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8" name="矩形 39">
            <a:extLst>
              <a:ext uri="{FF2B5EF4-FFF2-40B4-BE49-F238E27FC236}">
                <a16:creationId xmlns:a16="http://schemas.microsoft.com/office/drawing/2014/main" id="{A8930F3D-782B-43CA-A4C5-5701F90A1E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1912" y="3878577"/>
            <a:ext cx="2241280" cy="412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用于设置输出类型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A0C543-9B59-4D43-B642-11C9860B1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06" y="1412014"/>
            <a:ext cx="8570387" cy="21943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AF89208-F910-4F60-B752-5784DC2761FF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57037AB-4B63-4955-A65C-5D92B7655180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F3D893-9BE0-497D-BF3E-7C3E6D31747C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951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7" name="矩形 39">
            <a:extLst>
              <a:ext uri="{FF2B5EF4-FFF2-40B4-BE49-F238E27FC236}">
                <a16:creationId xmlns:a16="http://schemas.microsoft.com/office/drawing/2014/main" id="{49082DD1-8BCC-4441-92E8-EA59EBA32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540" y="469536"/>
            <a:ext cx="7212319" cy="45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GPIO 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端口输出速度寄存器（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OSPEEDR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）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 – F4/F7/H7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8" name="矩形 39">
            <a:extLst>
              <a:ext uri="{FF2B5EF4-FFF2-40B4-BE49-F238E27FC236}">
                <a16:creationId xmlns:a16="http://schemas.microsoft.com/office/drawing/2014/main" id="{A8930F3D-782B-43CA-A4C5-5701F90A1E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4346" y="4386683"/>
            <a:ext cx="2795304" cy="412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用于设置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的输出速度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B04B38-DBA1-42D3-879A-6DDF4E9A1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83" y="1007314"/>
            <a:ext cx="8512629" cy="33612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7494DA4-2F44-41A7-89B6-9F198D374BEA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5922898-C1E0-4C0D-9B72-55A1E1EE91FD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14B46A9-B786-44E0-BD57-879E9663CCB3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075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7" name="矩形 39">
            <a:extLst>
              <a:ext uri="{FF2B5EF4-FFF2-40B4-BE49-F238E27FC236}">
                <a16:creationId xmlns:a16="http://schemas.microsoft.com/office/drawing/2014/main" id="{49082DD1-8BCC-4441-92E8-EA59EBA32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053" y="455771"/>
            <a:ext cx="7964674" cy="45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GPIO 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端口上拉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/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下拉寄存器（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PUPDR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）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 – F4/F7/H7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8" name="矩形 39">
            <a:extLst>
              <a:ext uri="{FF2B5EF4-FFF2-40B4-BE49-F238E27FC236}">
                <a16:creationId xmlns:a16="http://schemas.microsoft.com/office/drawing/2014/main" id="{A8930F3D-782B-43CA-A4C5-5701F90A1E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4348" y="4142500"/>
            <a:ext cx="2795304" cy="412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用于设置上拉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下拉电阻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64D2E8-2665-4816-A9C2-36490C210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1" y="1064954"/>
            <a:ext cx="8643257" cy="28810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9D35EC6-1CBA-4811-BB21-53E14B21FCF1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C9DA87A-7B1D-4E57-AB2B-D15892A91E0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04CD75F-457C-4F29-B660-6F9B7A2F8928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204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7" name="矩形 39">
            <a:extLst>
              <a:ext uri="{FF2B5EF4-FFF2-40B4-BE49-F238E27FC236}">
                <a16:creationId xmlns:a16="http://schemas.microsoft.com/office/drawing/2014/main" id="{49082DD1-8BCC-4441-92E8-EA59EBA32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514" y="559943"/>
            <a:ext cx="4504532" cy="45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8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种工作模式对应的配置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– F4/F7/H7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142CBF-6A14-442A-A68D-0F3117A2A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25" y="1406363"/>
            <a:ext cx="7546550" cy="24849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582F2E7-96B8-46B8-99E4-7D2BA951A0AA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1DD2826-224D-4863-B4CA-BE05D25E472B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2624B87-5059-4408-B1DE-FA25B9D66756}"/>
              </a:ext>
            </a:extLst>
          </p:cNvPr>
          <p:cNvSpPr txBox="1"/>
          <p:nvPr/>
        </p:nvSpPr>
        <p:spPr>
          <a:xfrm>
            <a:off x="5895639" y="4835727"/>
            <a:ext cx="31264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www.openedv.com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74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7" name="矩形 39">
            <a:extLst>
              <a:ext uri="{FF2B5EF4-FFF2-40B4-BE49-F238E27FC236}">
                <a16:creationId xmlns:a16="http://schemas.microsoft.com/office/drawing/2014/main" id="{49082DD1-8BCC-4441-92E8-EA59EBA32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284" y="603406"/>
            <a:ext cx="5895331" cy="45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GPIO 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端口输入数据寄存器（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IDR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）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 – F4/F7/H7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8" name="矩形 39">
            <a:extLst>
              <a:ext uri="{FF2B5EF4-FFF2-40B4-BE49-F238E27FC236}">
                <a16:creationId xmlns:a16="http://schemas.microsoft.com/office/drawing/2014/main" id="{A8930F3D-782B-43CA-A4C5-5701F90A1E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0435" y="3574632"/>
            <a:ext cx="2474896" cy="412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用于读取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引脚的电平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7CBE26-1A88-4231-8421-604EF84D1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84" y="1451777"/>
            <a:ext cx="8817429" cy="17880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F227F48-87FC-4885-921A-760C54561A10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BFD8E3E-66F2-45FF-B9F5-EC77EBE8F728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C6B4FEF-8060-4233-9D5F-FF68B746B4D0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374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DDEA21DE-EFE8-4FFE-B3B8-1E7F40EC7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98" y="699550"/>
            <a:ext cx="4054702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 STM32 GPIO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简介（了解）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DFCA18A4-3639-44D4-8080-A6AFE37BE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061" y="1496525"/>
            <a:ext cx="5652375" cy="124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2.1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GPIO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特点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2.2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GPIO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电气特性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2.3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GPIO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引脚分布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BE39D48-D5C7-4C17-A6FF-80C9FA753420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873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7" name="矩形 39">
            <a:extLst>
              <a:ext uri="{FF2B5EF4-FFF2-40B4-BE49-F238E27FC236}">
                <a16:creationId xmlns:a16="http://schemas.microsoft.com/office/drawing/2014/main" id="{49082DD1-8BCC-4441-92E8-EA59EBA32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710" y="598009"/>
            <a:ext cx="6751399" cy="45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GPIO 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端口输出数据寄存器（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ODR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）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 – F4/F7/H7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8" name="矩形 39">
            <a:extLst>
              <a:ext uri="{FF2B5EF4-FFF2-40B4-BE49-F238E27FC236}">
                <a16:creationId xmlns:a16="http://schemas.microsoft.com/office/drawing/2014/main" id="{A8930F3D-782B-43CA-A4C5-5701F90A1E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7995" y="3775626"/>
            <a:ext cx="2990807" cy="412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用于设置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引脚输出的电平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910340-BD3D-4606-B6F1-F0B0C907C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10" y="1522405"/>
            <a:ext cx="8706395" cy="17647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6FEA5C4-C6E6-4E31-80DB-7CAAAC4444C4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5F2BC4B-9910-4E54-877D-F68052C3EBC5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FBF1A67-11E9-4BD2-B922-3BF2CDD392A5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771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7" name="矩形 39">
            <a:extLst>
              <a:ext uri="{FF2B5EF4-FFF2-40B4-BE49-F238E27FC236}">
                <a16:creationId xmlns:a16="http://schemas.microsoft.com/office/drawing/2014/main" id="{49082DD1-8BCC-4441-92E8-EA59EBA32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053" y="377818"/>
            <a:ext cx="6911377" cy="45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GPIO 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端口置位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/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复位寄存器（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BSRR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）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 – F4/F7/H7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8" name="矩形 39">
            <a:extLst>
              <a:ext uri="{FF2B5EF4-FFF2-40B4-BE49-F238E27FC236}">
                <a16:creationId xmlns:a16="http://schemas.microsoft.com/office/drawing/2014/main" id="{A8930F3D-782B-43CA-A4C5-5701F90A1E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430" y="4441622"/>
            <a:ext cx="2795304" cy="412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用于设置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ODR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B426F5-799B-4B2C-86E2-47EE731C0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54" y="871160"/>
            <a:ext cx="7992492" cy="35890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1A77EE7-9297-4226-B2AC-B23EF3343C0A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1C7748B-DAC2-4843-8E0D-84BC986A25EC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B15909F-F5D6-48F5-BA71-4A06DE33A32A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862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C47C8D14-D17E-4D1C-B875-6DDA2C7DEA9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FBA1DF8-18D6-4316-A704-F575753D9105}"/>
              </a:ext>
            </a:extLst>
          </p:cNvPr>
          <p:cNvSpPr txBox="1"/>
          <p:nvPr/>
        </p:nvSpPr>
        <p:spPr>
          <a:xfrm>
            <a:off x="232836" y="573850"/>
            <a:ext cx="7131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ODR</a:t>
            </a:r>
            <a:r>
              <a:rPr lang="zh-CN" altLang="en-US" b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en-US" altLang="zh-CN" b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BSRR</a:t>
            </a:r>
            <a:r>
              <a:rPr lang="zh-CN" altLang="en-US" b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寄存器控制输出有什么区别？</a:t>
            </a:r>
            <a:endParaRPr lang="en-US" altLang="zh-CN" b="1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EE493BD-1A00-4479-9502-BAAFF8BCF9A0}"/>
              </a:ext>
            </a:extLst>
          </p:cNvPr>
          <p:cNvSpPr txBox="1"/>
          <p:nvPr/>
        </p:nvSpPr>
        <p:spPr>
          <a:xfrm>
            <a:off x="218793" y="1092843"/>
            <a:ext cx="90094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官方给的答案：使用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ODR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，在读和修改访问之间产生中断时，可能会发生风险；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BSRR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则无风险。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BAC0E55-1FDF-45D1-8630-9E9ADBB8FAFA}"/>
              </a:ext>
            </a:extLst>
          </p:cNvPr>
          <p:cNvSpPr txBox="1"/>
          <p:nvPr/>
        </p:nvSpPr>
        <p:spPr>
          <a:xfrm>
            <a:off x="218793" y="1768640"/>
            <a:ext cx="7436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BSRR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VS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ODR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1447D25-F400-444F-86F7-3D2429F410EB}"/>
              </a:ext>
            </a:extLst>
          </p:cNvPr>
          <p:cNvSpPr txBox="1"/>
          <p:nvPr/>
        </p:nvSpPr>
        <p:spPr>
          <a:xfrm>
            <a:off x="306696" y="2275670"/>
            <a:ext cx="663458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GPIOB-&gt;ODR |= 1 &lt;&lt; 3;                   /* PB3 = 1 */</a:t>
            </a:r>
          </a:p>
          <a:p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GPIOB-&gt;BSRR = 0x00000008;      /* PB3 = 1 */</a:t>
            </a:r>
          </a:p>
          <a:p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ODR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修改：读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改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写</a:t>
            </a:r>
          </a:p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BSRR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修改：                写 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59AA21E7-0CFE-423C-920D-273BE1137100}"/>
              </a:ext>
            </a:extLst>
          </p:cNvPr>
          <p:cNvCxnSpPr/>
          <p:nvPr/>
        </p:nvCxnSpPr>
        <p:spPr>
          <a:xfrm>
            <a:off x="0" y="1586652"/>
            <a:ext cx="914400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5B8E9B49-E758-4306-BFA7-CFFBF35445B4}"/>
              </a:ext>
            </a:extLst>
          </p:cNvPr>
          <p:cNvSpPr txBox="1"/>
          <p:nvPr/>
        </p:nvSpPr>
        <p:spPr>
          <a:xfrm>
            <a:off x="1741291" y="4293872"/>
            <a:ext cx="5199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总的来说，建议大家使用</a:t>
            </a:r>
            <a:r>
              <a:rPr lang="en-US" altLang="zh-CN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BSRR</a:t>
            </a:r>
            <a:r>
              <a:rPr lang="zh-CN" altLang="en-US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寄存器控制输出！</a:t>
            </a:r>
            <a:endParaRPr lang="en-US" altLang="zh-CN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1AB93C44-083E-4306-9E90-B868AEEE4FF1}"/>
              </a:ext>
            </a:extLst>
          </p:cNvPr>
          <p:cNvCxnSpPr/>
          <p:nvPr/>
        </p:nvCxnSpPr>
        <p:spPr>
          <a:xfrm>
            <a:off x="0" y="4156173"/>
            <a:ext cx="914400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ECEC2E86-2CDC-40C8-994F-4536C3E34606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192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/>
      <p:bldP spid="2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8E44F88-1E7E-4916-8DD0-6F4F14C601E9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4A9CBC-B0FB-4630-914C-BD0EF8A6AF4A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350180FF-EC03-41E4-B424-0C9F351892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4145" y="569644"/>
            <a:ext cx="6123317" cy="4157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，什么是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GPIO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？（了解）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STM32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 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GPIO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简介（了解）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IO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端口基本结构介绍（熟悉）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GPIO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的八种模式分析（熟悉）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5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GPIO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寄存器介绍（熟悉）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6</a:t>
            </a:r>
            <a:r>
              <a:rPr lang="zh-CN" altLang="en-US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，通用外设驱动模型（四步法）（掌握）</a:t>
            </a:r>
            <a:endParaRPr lang="en-US" altLang="zh-CN" b="1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7</a:t>
            </a:r>
            <a:r>
              <a:rPr lang="zh-CN" altLang="en-US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GPIO</a:t>
            </a:r>
            <a:r>
              <a:rPr lang="zh-CN" altLang="en-US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配置步骤（掌握）</a:t>
            </a:r>
            <a:endParaRPr lang="en-US" altLang="zh-CN" b="1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8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，编程实战：点亮一个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LED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灯（掌握）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9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，编程实战：通过一个按键控制一个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LED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灯亮灭（掌握）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10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，课堂总结（掌握）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CEA8B49-1108-4D2A-8D56-6C6D5E8DA8C6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18412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4" name="矩形 39">
            <a:extLst>
              <a:ext uri="{FF2B5EF4-FFF2-40B4-BE49-F238E27FC236}">
                <a16:creationId xmlns:a16="http://schemas.microsoft.com/office/drawing/2014/main" id="{049632C5-BB5D-4FB6-81C3-A7452FCCD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928" y="537868"/>
            <a:ext cx="5195236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6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，通用外设驱动模型（四步法）（掌握）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A1A5629-84E4-4B20-8945-E5FA8D107C79}"/>
              </a:ext>
            </a:extLst>
          </p:cNvPr>
          <p:cNvSpPr/>
          <p:nvPr/>
        </p:nvSpPr>
        <p:spPr>
          <a:xfrm>
            <a:off x="654333" y="1260819"/>
            <a:ext cx="2808984" cy="41862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，初始化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8BD001A-3A56-4E16-B3CE-322B77492CB7}"/>
              </a:ext>
            </a:extLst>
          </p:cNvPr>
          <p:cNvSpPr/>
          <p:nvPr/>
        </p:nvSpPr>
        <p:spPr>
          <a:xfrm>
            <a:off x="654333" y="2070433"/>
            <a:ext cx="2808984" cy="418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，读函数（可选）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09D7922-42A7-4FB4-9B5A-D89B83BFAFDD}"/>
              </a:ext>
            </a:extLst>
          </p:cNvPr>
          <p:cNvSpPr/>
          <p:nvPr/>
        </p:nvSpPr>
        <p:spPr>
          <a:xfrm>
            <a:off x="654334" y="2880047"/>
            <a:ext cx="2808983" cy="418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，写函数（可选）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832AD17-4961-4992-8804-DC8452381FFA}"/>
              </a:ext>
            </a:extLst>
          </p:cNvPr>
          <p:cNvSpPr/>
          <p:nvPr/>
        </p:nvSpPr>
        <p:spPr>
          <a:xfrm>
            <a:off x="654333" y="3689660"/>
            <a:ext cx="2808983" cy="418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，中断服务函数（可选）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E81E22F-D982-4716-AD60-78A7C977C254}"/>
              </a:ext>
            </a:extLst>
          </p:cNvPr>
          <p:cNvSpPr/>
          <p:nvPr/>
        </p:nvSpPr>
        <p:spPr>
          <a:xfrm>
            <a:off x="3463315" y="1316241"/>
            <a:ext cx="55587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时钟设置、参数设置、</a:t>
            </a:r>
            <a:r>
              <a:rPr lang="en-US" altLang="zh-CN" sz="1400" b="1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</a:t>
            </a:r>
            <a:r>
              <a:rPr lang="zh-CN" altLang="en-US" sz="1400" b="1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设置、中断设置</a:t>
            </a:r>
            <a:r>
              <a:rPr lang="en-US" altLang="zh-CN" sz="1400" b="1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1400" b="1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开中断、设</a:t>
            </a:r>
            <a:r>
              <a:rPr lang="en-US" altLang="zh-CN" sz="1400" b="1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NVIC)(</a:t>
            </a:r>
            <a:r>
              <a:rPr lang="zh-CN" altLang="en-US" sz="1400" b="1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可选</a:t>
            </a:r>
            <a:r>
              <a:rPr lang="en-US" altLang="zh-CN" sz="1400" b="1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endParaRPr lang="zh-CN" altLang="en-US" sz="1400" b="1" dirty="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7C25723-6ABD-4375-A221-59E09180600A}"/>
              </a:ext>
            </a:extLst>
          </p:cNvPr>
          <p:cNvSpPr/>
          <p:nvPr/>
        </p:nvSpPr>
        <p:spPr>
          <a:xfrm>
            <a:off x="3463316" y="2125855"/>
            <a:ext cx="30392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从外设读取数据（可选）</a:t>
            </a:r>
            <a:endParaRPr lang="zh-CN" altLang="en-US" sz="1400" b="1" dirty="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7FD4BA2-62B4-4CAB-A295-652B5A9D3FD4}"/>
              </a:ext>
            </a:extLst>
          </p:cNvPr>
          <p:cNvSpPr/>
          <p:nvPr/>
        </p:nvSpPr>
        <p:spPr>
          <a:xfrm>
            <a:off x="3463315" y="2935469"/>
            <a:ext cx="29866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往外设写入数据（可选）</a:t>
            </a:r>
            <a:endParaRPr lang="zh-CN" altLang="en-US" sz="1400" b="1" dirty="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5EEBA658-0CB3-48AF-B4DB-35FE5752FB00}"/>
              </a:ext>
            </a:extLst>
          </p:cNvPr>
          <p:cNvSpPr/>
          <p:nvPr/>
        </p:nvSpPr>
        <p:spPr>
          <a:xfrm>
            <a:off x="3463315" y="3745083"/>
            <a:ext cx="40744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根据中断标志，处理外设各种中断事务（可选）</a:t>
            </a:r>
            <a:endParaRPr lang="zh-CN" altLang="en-US" sz="1400" b="1" dirty="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BEE8004-D2BC-4627-9D90-4DC11AE0ADBB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121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7" grpId="0" animBg="1"/>
      <p:bldP spid="38" grpId="0" animBg="1"/>
      <p:bldP spid="39" grpId="0" animBg="1"/>
      <p:bldP spid="40" grpId="0"/>
      <p:bldP spid="41" grpId="0"/>
      <p:bldP spid="42" grpId="0"/>
      <p:bldP spid="4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02126661-7E24-422A-A267-1F9A474F7E7F}"/>
              </a:ext>
            </a:extLst>
          </p:cNvPr>
          <p:cNvSpPr/>
          <p:nvPr/>
        </p:nvSpPr>
        <p:spPr>
          <a:xfrm>
            <a:off x="1328212" y="1367607"/>
            <a:ext cx="2716764" cy="338554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，使能时钟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7CA8AE9-2CFB-42C9-8C9E-FE0189865DFC}"/>
              </a:ext>
            </a:extLst>
          </p:cNvPr>
          <p:cNvSpPr/>
          <p:nvPr/>
        </p:nvSpPr>
        <p:spPr>
          <a:xfrm>
            <a:off x="4073841" y="1434444"/>
            <a:ext cx="54403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__HAL_RCC_GPIOx_CLK_ENABLE()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BDCC608C-FAA5-4324-8F11-0056570533BB}"/>
              </a:ext>
            </a:extLst>
          </p:cNvPr>
          <p:cNvSpPr/>
          <p:nvPr/>
        </p:nvSpPr>
        <p:spPr>
          <a:xfrm>
            <a:off x="1328212" y="2270085"/>
            <a:ext cx="2716764" cy="338554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，设置工作模式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3DA3B60-E8B8-49D4-BAE3-039376482082}"/>
              </a:ext>
            </a:extLst>
          </p:cNvPr>
          <p:cNvSpPr/>
          <p:nvPr/>
        </p:nvSpPr>
        <p:spPr>
          <a:xfrm>
            <a:off x="4073841" y="2283190"/>
            <a:ext cx="17379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HAL_GPIO_Init()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F6E5FF2B-D09E-4592-9242-499C1EAB5202}"/>
              </a:ext>
            </a:extLst>
          </p:cNvPr>
          <p:cNvSpPr/>
          <p:nvPr/>
        </p:nvSpPr>
        <p:spPr>
          <a:xfrm>
            <a:off x="1328212" y="3168041"/>
            <a:ext cx="2716764" cy="338554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，设置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输出状态（可选）</a:t>
            </a:r>
            <a:endParaRPr lang="zh-CN" altLang="en-US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8C3DE4E-A551-49EF-81EE-2F19DD245641}"/>
              </a:ext>
            </a:extLst>
          </p:cNvPr>
          <p:cNvSpPr/>
          <p:nvPr/>
        </p:nvSpPr>
        <p:spPr>
          <a:xfrm>
            <a:off x="4073841" y="3025049"/>
            <a:ext cx="23836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HAL_GPIO_WritePin() </a:t>
            </a:r>
          </a:p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HAL_GPIO_TogglePin()</a:t>
            </a:r>
            <a:endParaRPr lang="zh-CN" altLang="en-US" sz="1600" dirty="0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3669E30B-C386-4231-BE6D-552145025FA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9" name="矩形 39">
            <a:extLst>
              <a:ext uri="{FF2B5EF4-FFF2-40B4-BE49-F238E27FC236}">
                <a16:creationId xmlns:a16="http://schemas.microsoft.com/office/drawing/2014/main" id="{7CBFB02B-F3A0-4ED0-AFCD-6188C31159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928" y="537868"/>
            <a:ext cx="5195236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7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 GPIO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配置步骤（掌握）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44D3FFF4-04D9-4656-B288-43236DB43473}"/>
              </a:ext>
            </a:extLst>
          </p:cNvPr>
          <p:cNvSpPr/>
          <p:nvPr/>
        </p:nvSpPr>
        <p:spPr>
          <a:xfrm>
            <a:off x="1328211" y="4112549"/>
            <a:ext cx="2716765" cy="338554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读取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输入状态（可选）</a:t>
            </a:r>
            <a:endParaRPr lang="zh-CN" altLang="en-US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A4058B9-6412-49A2-BB4D-391343E1F352}"/>
              </a:ext>
            </a:extLst>
          </p:cNvPr>
          <p:cNvSpPr/>
          <p:nvPr/>
        </p:nvSpPr>
        <p:spPr>
          <a:xfrm>
            <a:off x="4073841" y="4135584"/>
            <a:ext cx="22158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HAL_GPIO_ReadPin()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50E7C4B-6C8D-40FE-B307-5F164BD135C7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1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8" grpId="0" animBg="1"/>
      <p:bldP spid="29" grpId="0"/>
      <p:bldP spid="30" grpId="0" animBg="1"/>
      <p:bldP spid="31" grpId="0"/>
      <p:bldP spid="15" grpId="0" animBg="1"/>
      <p:bldP spid="1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3669E30B-C386-4231-BE6D-552145025FA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25" name="矩形 39">
            <a:extLst>
              <a:ext uri="{FF2B5EF4-FFF2-40B4-BE49-F238E27FC236}">
                <a16:creationId xmlns:a16="http://schemas.microsoft.com/office/drawing/2014/main" id="{D14406B2-9083-4331-A27F-50FD34090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928" y="537868"/>
            <a:ext cx="3745195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相关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HAL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库函数简介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1F28503A-48D0-4648-9A22-B66805A079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784840"/>
              </p:ext>
            </p:extLst>
          </p:nvPr>
        </p:nvGraphicFramePr>
        <p:xfrm>
          <a:off x="341095" y="1079175"/>
          <a:ext cx="8461809" cy="3394655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3030066">
                  <a:extLst>
                    <a:ext uri="{9D8B030D-6E8A-4147-A177-3AD203B41FA5}">
                      <a16:colId xmlns:a16="http://schemas.microsoft.com/office/drawing/2014/main" val="107443588"/>
                    </a:ext>
                  </a:extLst>
                </a:gridCol>
                <a:gridCol w="2930487">
                  <a:extLst>
                    <a:ext uri="{9D8B030D-6E8A-4147-A177-3AD203B41FA5}">
                      <a16:colId xmlns:a16="http://schemas.microsoft.com/office/drawing/2014/main" val="2964890757"/>
                    </a:ext>
                  </a:extLst>
                </a:gridCol>
                <a:gridCol w="2501256">
                  <a:extLst>
                    <a:ext uri="{9D8B030D-6E8A-4147-A177-3AD203B41FA5}">
                      <a16:colId xmlns:a16="http://schemas.microsoft.com/office/drawing/2014/main" val="3420303324"/>
                    </a:ext>
                  </a:extLst>
                </a:gridCol>
              </a:tblGrid>
              <a:tr h="3367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</a:t>
                      </a:r>
                      <a:r>
                        <a:rPr lang="zh-CN" altLang="en-US" sz="16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库驱动函数</a:t>
                      </a:r>
                      <a:endParaRPr lang="zh-CN" sz="160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主要寄存器</a:t>
                      </a:r>
                      <a:endParaRPr lang="zh-CN" sz="160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功能</a:t>
                      </a:r>
                      <a:endParaRPr lang="zh-CN" sz="160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4578308"/>
                  </a:ext>
                </a:extLst>
              </a:tr>
              <a:tr h="294651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__</a:t>
                      </a:r>
                      <a:r>
                        <a:rPr lang="en-US" altLang="zh-CN" sz="1400" b="0" dirty="0" err="1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HAL_RCC_GPIOx_CLK_ENABLE</a:t>
                      </a:r>
                      <a:r>
                        <a:rPr lang="en-US" altLang="zh-CN" sz="1400" b="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()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alt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F1</a:t>
                      </a:r>
                      <a:r>
                        <a:rPr lang="zh-CN" altLang="en-US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：</a:t>
                      </a:r>
                      <a:r>
                        <a:rPr lang="en-US" altLang="zh-CN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RCC_APB2ENR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F4</a:t>
                      </a:r>
                      <a:r>
                        <a:rPr lang="zh-CN" altLang="en-US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：</a:t>
                      </a:r>
                      <a:r>
                        <a:rPr lang="en-US" altLang="zh-CN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RCC_AHB1ENR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F7</a:t>
                      </a:r>
                      <a:r>
                        <a:rPr lang="zh-CN" altLang="en-US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：</a:t>
                      </a:r>
                      <a:r>
                        <a:rPr lang="en-US" altLang="zh-CN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RCC_AHB1ENR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H7</a:t>
                      </a:r>
                      <a:r>
                        <a:rPr lang="zh-CN" altLang="en-US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：</a:t>
                      </a:r>
                      <a:r>
                        <a:rPr lang="en-US" altLang="zh-CN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RCC_AHB4ENR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开启</a:t>
                      </a:r>
                      <a:r>
                        <a:rPr lang="en-US" altLang="zh-CN" sz="14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GPIO</a:t>
                      </a:r>
                      <a:r>
                        <a:rPr lang="zh-CN" altLang="en-US" sz="14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时钟</a:t>
                      </a:r>
                      <a:endParaRPr lang="zh-CN" sz="14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9643629"/>
                  </a:ext>
                </a:extLst>
              </a:tr>
              <a:tr h="29465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 dirty="0" err="1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HAL_GPIO_Init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(...)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F1</a:t>
                      </a:r>
                      <a:r>
                        <a:rPr lang="zh-CN" altLang="en-US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：</a:t>
                      </a:r>
                      <a:r>
                        <a:rPr lang="en-US" altLang="zh-CN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CRL</a:t>
                      </a:r>
                      <a:r>
                        <a:rPr lang="zh-CN" altLang="en-US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CRH</a:t>
                      </a:r>
                      <a:r>
                        <a:rPr lang="zh-CN" altLang="en-US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ODR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F4/F7/H7</a:t>
                      </a:r>
                      <a:r>
                        <a:rPr lang="zh-CN" altLang="en-US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：</a:t>
                      </a:r>
                      <a:r>
                        <a:rPr lang="en-US" altLang="zh-CN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MODER</a:t>
                      </a:r>
                      <a:r>
                        <a:rPr lang="zh-CN" altLang="en-US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OTYPER</a:t>
                      </a:r>
                      <a:r>
                        <a:rPr lang="zh-CN" altLang="en-US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                       </a:t>
                      </a:r>
                      <a:r>
                        <a:rPr lang="en-US" altLang="zh-CN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OSPEEDR</a:t>
                      </a:r>
                      <a:r>
                        <a:rPr lang="zh-CN" altLang="en-US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PUPDR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初始化</a:t>
                      </a:r>
                      <a:r>
                        <a:rPr lang="en-US" altLang="zh-CN" sz="14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GPIO</a:t>
                      </a:r>
                      <a:endParaRPr lang="zh-CN" sz="14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9595464"/>
                  </a:ext>
                </a:extLst>
              </a:tr>
              <a:tr h="29465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 dirty="0" err="1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HAL_GPIO_WritePin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(...)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BSRR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控制</a:t>
                      </a:r>
                      <a:r>
                        <a:rPr lang="en-US" altLang="zh-CN" sz="14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IO</a:t>
                      </a:r>
                      <a:r>
                        <a:rPr lang="zh-CN" altLang="en-US" sz="14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输出高</a:t>
                      </a:r>
                      <a:r>
                        <a:rPr lang="en-US" altLang="zh-CN" sz="14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/</a:t>
                      </a:r>
                      <a:r>
                        <a:rPr lang="zh-CN" altLang="en-US" sz="14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低电平</a:t>
                      </a:r>
                      <a:endParaRPr lang="zh-CN" altLang="en-US" sz="14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3756109"/>
                  </a:ext>
                </a:extLst>
              </a:tr>
              <a:tr h="29465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 dirty="0" err="1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HAL_GPIO_TogglePin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(...)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BSRR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每次调用</a:t>
                      </a:r>
                      <a:r>
                        <a:rPr lang="en-US" altLang="zh-CN" sz="14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IO</a:t>
                      </a:r>
                      <a:r>
                        <a:rPr lang="zh-CN" altLang="en-US" sz="14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输出电平翻转一次</a:t>
                      </a:r>
                      <a:endParaRPr lang="zh-CN" altLang="en-US" sz="14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1697325"/>
                  </a:ext>
                </a:extLst>
              </a:tr>
              <a:tr h="29465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 dirty="0" err="1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HAL_GPIO_ReadPin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(...)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IDR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读取</a:t>
                      </a:r>
                      <a:r>
                        <a:rPr lang="en-US" altLang="zh-CN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IO</a:t>
                      </a:r>
                      <a:r>
                        <a:rPr lang="zh-CN" altLang="en-US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电平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6528147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5C33B61A-B3A9-4A30-AE95-8F75506A8284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40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3669E30B-C386-4231-BE6D-552145025FA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25" name="矩形 39">
            <a:extLst>
              <a:ext uri="{FF2B5EF4-FFF2-40B4-BE49-F238E27FC236}">
                <a16:creationId xmlns:a16="http://schemas.microsoft.com/office/drawing/2014/main" id="{D14406B2-9083-4331-A27F-50FD34090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928" y="537868"/>
            <a:ext cx="5195236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关键结构体简介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BCF7880-249A-4F48-9FA4-F1949002182E}"/>
              </a:ext>
            </a:extLst>
          </p:cNvPr>
          <p:cNvSpPr/>
          <p:nvPr/>
        </p:nvSpPr>
        <p:spPr>
          <a:xfrm>
            <a:off x="253928" y="1614940"/>
            <a:ext cx="3921465" cy="2074249"/>
          </a:xfrm>
          <a:prstGeom prst="rect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typedef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400" dirty="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struct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{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uint32_t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Pin</a:t>
            </a:r>
            <a:r>
              <a:rPr lang="en-US" altLang="zh-CN" sz="1400" dirty="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</a:t>
            </a:r>
            <a:r>
              <a:rPr lang="en-US" altLang="zh-CN" sz="14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4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引脚号 *</a:t>
            </a:r>
            <a:r>
              <a:rPr lang="en-US" altLang="zh-CN" sz="14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 sz="1400" dirty="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uint32_t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Mode</a:t>
            </a:r>
            <a:r>
              <a:rPr lang="en-US" altLang="zh-CN" sz="1400" dirty="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</a:t>
            </a:r>
            <a:r>
              <a:rPr lang="en-US" altLang="zh-CN" sz="14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4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模式设置 *</a:t>
            </a:r>
            <a:r>
              <a:rPr lang="en-US" altLang="zh-CN" sz="14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 sz="1400" dirty="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uint32_t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Pull</a:t>
            </a:r>
            <a:r>
              <a:rPr lang="en-US" altLang="zh-CN" sz="1400" dirty="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</a:t>
            </a:r>
            <a:r>
              <a:rPr lang="en-US" altLang="zh-CN" sz="14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4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上拉下拉设置 *</a:t>
            </a:r>
            <a:r>
              <a:rPr lang="en-US" altLang="zh-CN" sz="14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 sz="1400" dirty="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uint32_t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Speed</a:t>
            </a:r>
            <a:r>
              <a:rPr lang="en-US" altLang="zh-CN" sz="1400" dirty="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</a:t>
            </a:r>
            <a:r>
              <a:rPr lang="en-US" altLang="zh-CN" sz="14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4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速度设置 *</a:t>
            </a:r>
            <a:r>
              <a:rPr lang="en-US" altLang="zh-CN" sz="14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 sz="1400" dirty="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}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GPIO_InitTypeDef</a:t>
            </a:r>
            <a:r>
              <a:rPr lang="en-US" altLang="zh-CN" sz="1400" dirty="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endParaRPr lang="en-US" altLang="zh-CN" sz="1400" dirty="0"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8A497DB-8C75-4BB6-9505-5DCEC7132D7A}"/>
              </a:ext>
            </a:extLst>
          </p:cNvPr>
          <p:cNvSpPr/>
          <p:nvPr/>
        </p:nvSpPr>
        <p:spPr>
          <a:xfrm>
            <a:off x="4572000" y="1602310"/>
            <a:ext cx="4086718" cy="2277436"/>
          </a:xfrm>
          <a:prstGeom prst="rect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typedef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400" dirty="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struct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{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uint32_t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Pin</a:t>
            </a:r>
            <a:r>
              <a:rPr lang="en-US" altLang="zh-CN" sz="1400" dirty="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     </a:t>
            </a:r>
            <a:r>
              <a:rPr lang="en-US" altLang="zh-CN" sz="14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4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引脚号 *</a:t>
            </a:r>
            <a:r>
              <a:rPr lang="en-US" altLang="zh-CN" sz="14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 sz="1400" dirty="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uint32_t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Mode</a:t>
            </a:r>
            <a:r>
              <a:rPr lang="en-US" altLang="zh-CN" sz="1400" dirty="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</a:t>
            </a:r>
            <a:r>
              <a:rPr lang="en-US" altLang="zh-CN" sz="14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4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模式设置 *</a:t>
            </a:r>
            <a:r>
              <a:rPr lang="en-US" altLang="zh-CN" sz="14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 sz="1400" dirty="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uint32_t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Pull</a:t>
            </a:r>
            <a:r>
              <a:rPr lang="en-US" altLang="zh-CN" sz="1400" dirty="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   </a:t>
            </a:r>
            <a:r>
              <a:rPr lang="en-US" altLang="zh-CN" sz="14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4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上拉下拉设置 *</a:t>
            </a:r>
            <a:r>
              <a:rPr lang="en-US" altLang="zh-CN" sz="14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 sz="1400" dirty="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uint32_t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Speed</a:t>
            </a:r>
            <a:r>
              <a:rPr lang="en-US" altLang="zh-CN" sz="1400" dirty="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</a:t>
            </a:r>
            <a:r>
              <a:rPr lang="en-US" altLang="zh-CN" sz="14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4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速度设置 *</a:t>
            </a:r>
            <a:r>
              <a:rPr lang="en-US" altLang="zh-CN" sz="14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uint32_t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Alternate</a:t>
            </a:r>
            <a:r>
              <a:rPr lang="en-US" altLang="zh-CN" sz="1400" dirty="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4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4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复用功能 *</a:t>
            </a:r>
            <a:r>
              <a:rPr lang="en-US" altLang="zh-CN" sz="14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endParaRPr lang="en-US" altLang="zh-CN" sz="1400" dirty="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}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GPIO_InitTypeDef</a:t>
            </a:r>
            <a:r>
              <a:rPr lang="en-US" altLang="zh-CN" sz="1400" dirty="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endParaRPr lang="en-US" altLang="zh-CN" sz="1400" dirty="0"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2E2352D-5BA2-4E1F-89BD-DE92B32EF469}"/>
              </a:ext>
            </a:extLst>
          </p:cNvPr>
          <p:cNvSpPr/>
          <p:nvPr/>
        </p:nvSpPr>
        <p:spPr>
          <a:xfrm>
            <a:off x="227482" y="1263755"/>
            <a:ext cx="9843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F1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B7CC190-0A86-4FAE-A09B-A0AC92A980CC}"/>
              </a:ext>
            </a:extLst>
          </p:cNvPr>
          <p:cNvSpPr/>
          <p:nvPr/>
        </p:nvSpPr>
        <p:spPr>
          <a:xfrm>
            <a:off x="4572000" y="1263755"/>
            <a:ext cx="20160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F4/F7/H7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6D82566-A714-4967-97C5-53231191BEFA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969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14" grpId="0"/>
      <p:bldP spid="1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8E44F88-1E7E-4916-8DD0-6F4F14C601E9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4A9CBC-B0FB-4630-914C-BD0EF8A6AF4A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CF26141F-CE28-496B-A4D4-2ECFFB39D6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4145" y="569644"/>
            <a:ext cx="6123317" cy="4157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，什么是</a:t>
            </a:r>
            <a:r>
              <a:rPr lang="en-US" altLang="zh-CN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GPIO</a:t>
            </a:r>
            <a:r>
              <a:rPr lang="zh-CN" altLang="en-US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？（了解）</a:t>
            </a:r>
            <a:endParaRPr lang="en-US" altLang="zh-CN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STM32</a:t>
            </a:r>
            <a:r>
              <a:rPr lang="zh-CN" altLang="en-US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 </a:t>
            </a:r>
            <a:r>
              <a:rPr lang="en-US" altLang="zh-CN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GPIO</a:t>
            </a:r>
            <a:r>
              <a:rPr lang="zh-CN" altLang="en-US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简介（了解）</a:t>
            </a:r>
            <a:endParaRPr lang="en-US" altLang="zh-CN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IO</a:t>
            </a:r>
            <a:r>
              <a:rPr lang="zh-CN" altLang="en-US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端口基本结构介绍（熟悉）</a:t>
            </a:r>
            <a:endParaRPr lang="en-US" altLang="zh-CN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GPIO</a:t>
            </a:r>
            <a:r>
              <a:rPr lang="zh-CN" altLang="en-US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的八种模式分析（熟悉）</a:t>
            </a:r>
            <a:endParaRPr lang="en-US" altLang="zh-CN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5</a:t>
            </a:r>
            <a:r>
              <a:rPr lang="zh-CN" altLang="en-US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GPIO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寄存器介绍（熟悉）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6</a:t>
            </a:r>
            <a:r>
              <a:rPr lang="zh-CN" altLang="en-US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，通用外设驱动模型（四步法）（掌握）</a:t>
            </a:r>
            <a:endParaRPr lang="en-US" altLang="zh-CN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7</a:t>
            </a:r>
            <a:r>
              <a:rPr lang="zh-CN" altLang="en-US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GPIO</a:t>
            </a:r>
            <a:r>
              <a:rPr lang="zh-CN" altLang="en-US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配置步骤（掌握）</a:t>
            </a:r>
            <a:endParaRPr lang="en-US" altLang="zh-CN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8</a:t>
            </a:r>
            <a:r>
              <a:rPr lang="zh-CN" altLang="en-US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，编程实战：点亮一个</a:t>
            </a:r>
            <a:r>
              <a:rPr lang="en-US" altLang="zh-CN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LED</a:t>
            </a:r>
            <a:r>
              <a:rPr lang="zh-CN" altLang="en-US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灯（掌握）</a:t>
            </a:r>
            <a:endParaRPr lang="en-US" altLang="zh-CN" b="1" dirty="0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9</a:t>
            </a:r>
            <a:r>
              <a:rPr lang="zh-CN" altLang="en-US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，编程实战：通过一个按键控制一个</a:t>
            </a:r>
            <a:r>
              <a:rPr lang="en-US" altLang="zh-CN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LED</a:t>
            </a:r>
            <a:r>
              <a:rPr lang="zh-CN" altLang="en-US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灯亮灭（掌握）</a:t>
            </a:r>
            <a:endParaRPr lang="en-US" altLang="zh-CN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10</a:t>
            </a:r>
            <a:r>
              <a:rPr lang="zh-CN" altLang="en-US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，课堂总结（掌握）</a:t>
            </a:r>
            <a:endParaRPr lang="en-US" altLang="zh-CN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93F46E5-909C-43C8-BFC4-AAE4BA5D6E9A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59098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8" name="矩形 39">
            <a:extLst>
              <a:ext uri="{FF2B5EF4-FFF2-40B4-BE49-F238E27FC236}">
                <a16:creationId xmlns:a16="http://schemas.microsoft.com/office/drawing/2014/main" id="{5B904095-D79C-43AA-A579-4C06EAD3DC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140" y="564039"/>
            <a:ext cx="4570279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8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，编程实战：点亮一个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LED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灯（掌握）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7AB39E-B233-41AB-B721-D981819BA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53" y="1358428"/>
            <a:ext cx="4401680" cy="2744726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D0915EE1-7A68-4BB2-BED4-4608A6257F33}"/>
              </a:ext>
            </a:extLst>
          </p:cNvPr>
          <p:cNvSpPr/>
          <p:nvPr/>
        </p:nvSpPr>
        <p:spPr>
          <a:xfrm>
            <a:off x="5379716" y="1358428"/>
            <a:ext cx="339370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0805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贴片发光二极管参考：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zh-CN" altLang="en-US" sz="1600">
                <a:solidFill>
                  <a:srgbClr val="002060"/>
                </a:solidFill>
                <a:ea typeface="思源黑体 CN Normal" panose="020B0400000000000000" pitchFamily="34" charset="-122"/>
              </a:rPr>
              <a:t>红色：压降范围</a:t>
            </a:r>
            <a:r>
              <a:rPr lang="en-US" altLang="zh-CN" sz="1600">
                <a:solidFill>
                  <a:srgbClr val="002060"/>
                </a:solidFill>
                <a:ea typeface="思源黑体 CN Normal" panose="020B0400000000000000" pitchFamily="34" charset="-122"/>
              </a:rPr>
              <a:t>1.82~1.88V</a:t>
            </a:r>
          </a:p>
          <a:p>
            <a:r>
              <a:rPr lang="en-US" altLang="zh-CN" sz="1600">
                <a:solidFill>
                  <a:srgbClr val="002060"/>
                </a:solidFill>
                <a:ea typeface="思源黑体 CN Normal" panose="020B0400000000000000" pitchFamily="34" charset="-122"/>
              </a:rPr>
              <a:t>             </a:t>
            </a:r>
            <a:r>
              <a:rPr lang="zh-CN" altLang="en-US" sz="1600">
                <a:solidFill>
                  <a:srgbClr val="002060"/>
                </a:solidFill>
                <a:ea typeface="思源黑体 CN Normal" panose="020B0400000000000000" pitchFamily="34" charset="-122"/>
              </a:rPr>
              <a:t>电流范围</a:t>
            </a:r>
            <a:r>
              <a:rPr lang="en-US" altLang="zh-CN" sz="1600">
                <a:solidFill>
                  <a:srgbClr val="002060"/>
                </a:solidFill>
                <a:ea typeface="思源黑体 CN Normal" panose="020B0400000000000000" pitchFamily="34" charset="-122"/>
              </a:rPr>
              <a:t>5~8mA</a:t>
            </a:r>
          </a:p>
          <a:p>
            <a:endParaRPr lang="en-US" altLang="zh-CN" sz="1600">
              <a:solidFill>
                <a:srgbClr val="002060"/>
              </a:solidFill>
              <a:ea typeface="思源黑体 CN Normal" panose="020B0400000000000000" pitchFamily="34" charset="-122"/>
            </a:endParaRPr>
          </a:p>
          <a:p>
            <a:r>
              <a:rPr lang="zh-CN" altLang="en-US" sz="1600">
                <a:solidFill>
                  <a:srgbClr val="002060"/>
                </a:solidFill>
                <a:ea typeface="思源黑体 CN Normal" panose="020B0400000000000000" pitchFamily="34" charset="-122"/>
              </a:rPr>
              <a:t>绿色：压降范围</a:t>
            </a:r>
            <a:r>
              <a:rPr lang="en-US" altLang="zh-CN" sz="1600">
                <a:solidFill>
                  <a:srgbClr val="002060"/>
                </a:solidFill>
                <a:ea typeface="思源黑体 CN Normal" panose="020B0400000000000000" pitchFamily="34" charset="-122"/>
              </a:rPr>
              <a:t>1.75~1.82V</a:t>
            </a:r>
          </a:p>
          <a:p>
            <a:r>
              <a:rPr lang="en-US" altLang="zh-CN" sz="1600">
                <a:solidFill>
                  <a:srgbClr val="002060"/>
                </a:solidFill>
                <a:ea typeface="思源黑体 CN Normal" panose="020B0400000000000000" pitchFamily="34" charset="-122"/>
              </a:rPr>
              <a:t>             </a:t>
            </a:r>
            <a:r>
              <a:rPr lang="zh-CN" altLang="en-US" sz="1600">
                <a:solidFill>
                  <a:srgbClr val="002060"/>
                </a:solidFill>
                <a:ea typeface="思源黑体 CN Normal" panose="020B0400000000000000" pitchFamily="34" charset="-122"/>
              </a:rPr>
              <a:t>电流范围</a:t>
            </a:r>
            <a:r>
              <a:rPr lang="en-US" altLang="zh-CN" sz="1600">
                <a:solidFill>
                  <a:srgbClr val="002060"/>
                </a:solidFill>
                <a:ea typeface="思源黑体 CN Normal" panose="020B0400000000000000" pitchFamily="34" charset="-122"/>
              </a:rPr>
              <a:t>3~5mA</a:t>
            </a:r>
          </a:p>
          <a:p>
            <a:endParaRPr lang="en-US" altLang="zh-CN" sz="1600"/>
          </a:p>
          <a:p>
            <a:r>
              <a:rPr lang="zh-CN" altLang="en-US" sz="1600">
                <a:solidFill>
                  <a:srgbClr val="002060"/>
                </a:solidFill>
                <a:ea typeface="思源黑体 CN Normal" panose="020B0400000000000000" pitchFamily="34" charset="-122"/>
              </a:rPr>
              <a:t>蓝色：压降范围</a:t>
            </a:r>
            <a:r>
              <a:rPr lang="en-US" altLang="zh-CN" sz="1600">
                <a:solidFill>
                  <a:srgbClr val="002060"/>
                </a:solidFill>
                <a:ea typeface="思源黑体 CN Normal" panose="020B0400000000000000" pitchFamily="34" charset="-122"/>
              </a:rPr>
              <a:t>1.8~2.2V</a:t>
            </a:r>
          </a:p>
          <a:p>
            <a:r>
              <a:rPr lang="en-US" altLang="zh-CN" sz="1600">
                <a:solidFill>
                  <a:srgbClr val="002060"/>
                </a:solidFill>
                <a:ea typeface="思源黑体 CN Normal" panose="020B0400000000000000" pitchFamily="34" charset="-122"/>
              </a:rPr>
              <a:t>             </a:t>
            </a:r>
            <a:r>
              <a:rPr lang="zh-CN" altLang="en-US" sz="1600">
                <a:solidFill>
                  <a:srgbClr val="002060"/>
                </a:solidFill>
                <a:ea typeface="思源黑体 CN Normal" panose="020B0400000000000000" pitchFamily="34" charset="-122"/>
              </a:rPr>
              <a:t>电流范围</a:t>
            </a:r>
            <a:r>
              <a:rPr lang="en-US" altLang="zh-CN" sz="1600">
                <a:solidFill>
                  <a:srgbClr val="002060"/>
                </a:solidFill>
                <a:ea typeface="思源黑体 CN Normal" panose="020B0400000000000000" pitchFamily="34" charset="-122"/>
              </a:rPr>
              <a:t>8~10mA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40DDDC0B-F1A1-4B30-8A07-0A884256FA90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1E95645-0AD1-4BDB-9165-1BB49F4CB0F6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463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69BBA885-3A0D-4E1A-966C-EFE8E1E37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872" y="692820"/>
            <a:ext cx="4335373" cy="45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2.1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GPIO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特点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5634DC1-3E77-41B5-A077-A17634454B0D}"/>
              </a:ext>
            </a:extLst>
          </p:cNvPr>
          <p:cNvSpPr/>
          <p:nvPr/>
        </p:nvSpPr>
        <p:spPr>
          <a:xfrm>
            <a:off x="892611" y="1479816"/>
            <a:ext cx="7358778" cy="1526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，不同型号，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口数量可能不一样，可通过选型手册快速查询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，快速翻转，每次翻转最快只需要两个时钟周期（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最高速度可以到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50Mhz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，每个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口都可以做中断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，支持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种工作模式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53D7C1F4-F50A-4EBA-8F00-405DAF0E9E5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32288E-E855-460C-BAD7-FBF27EB182AA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205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D0915EE1-7A68-4BB2-BED4-4608A6257F33}"/>
              </a:ext>
            </a:extLst>
          </p:cNvPr>
          <p:cNvSpPr/>
          <p:nvPr/>
        </p:nvSpPr>
        <p:spPr>
          <a:xfrm>
            <a:off x="239189" y="715753"/>
            <a:ext cx="33937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Bold"/>
              </a:rPr>
              <a:t>LED</a:t>
            </a:r>
            <a:r>
              <a:rPr lang="zh-CN" altLang="en-US" sz="2000" b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Bold"/>
              </a:rPr>
              <a:t>连接原理图（战舰）</a:t>
            </a:r>
            <a:endParaRPr lang="en-US" altLang="zh-CN" sz="2000" b="1">
              <a:solidFill>
                <a:srgbClr val="002060"/>
              </a:solidFill>
              <a:ea typeface="思源黑体 CN Bold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99353F3-13B5-4CBB-A595-1E083BB11D84}"/>
              </a:ext>
            </a:extLst>
          </p:cNvPr>
          <p:cNvSpPr/>
          <p:nvPr/>
        </p:nvSpPr>
        <p:spPr>
          <a:xfrm>
            <a:off x="5597974" y="1516619"/>
            <a:ext cx="33937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分析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应该设置为什么模式？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8ED19E2-D787-480E-B0CB-F4D53F261A86}"/>
              </a:ext>
            </a:extLst>
          </p:cNvPr>
          <p:cNvSpPr txBox="1"/>
          <p:nvPr/>
        </p:nvSpPr>
        <p:spPr>
          <a:xfrm>
            <a:off x="6212271" y="1981608"/>
            <a:ext cx="2165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推挽输出</a:t>
            </a:r>
            <a:endParaRPr lang="en-US" altLang="zh-CN" b="1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8B6D3353-9665-42C0-9E75-1D4E3AFB1520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AD0ED8-B20E-4AF2-A35D-489D7F91C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04" y="1390257"/>
            <a:ext cx="4315749" cy="25253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15FB35B-2414-4473-A6E9-819373D634AF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187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70628B3-98F1-44D1-BB2D-AEA8FC3D8ED5}"/>
              </a:ext>
            </a:extLst>
          </p:cNvPr>
          <p:cNvSpPr txBox="1"/>
          <p:nvPr/>
        </p:nvSpPr>
        <p:spPr>
          <a:xfrm>
            <a:off x="1961554" y="2571750"/>
            <a:ext cx="5035698" cy="506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20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、解读例程源码：跑马灯实验</a:t>
            </a:r>
            <a:endParaRPr lang="zh-CN" altLang="en-US" sz="20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832E4EA-F36F-46B8-8CAB-0A8F3F33FE4C}"/>
              </a:ext>
            </a:extLst>
          </p:cNvPr>
          <p:cNvSpPr txBox="1"/>
          <p:nvPr/>
        </p:nvSpPr>
        <p:spPr>
          <a:xfrm>
            <a:off x="1961554" y="1707420"/>
            <a:ext cx="5035698" cy="506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20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、编程实战：点亮一个</a:t>
            </a:r>
            <a:r>
              <a:rPr lang="en-US" altLang="zh-CN" sz="20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LED</a:t>
            </a:r>
            <a:r>
              <a:rPr lang="zh-CN" altLang="en-US" sz="20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灯</a:t>
            </a:r>
            <a:endParaRPr lang="zh-CN" altLang="en-US" sz="20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D267B66-3CBA-409D-9456-1554EC4A6E2D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83758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8E44F88-1E7E-4916-8DD0-6F4F14C601E9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4A9CBC-B0FB-4630-914C-BD0EF8A6AF4A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B3E309F3-DF90-44B6-BC77-6D26C9DE80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4145" y="569644"/>
            <a:ext cx="6123317" cy="4157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，什么是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GPIO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？（了解）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STM32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 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GPIO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简介（了解）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IO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端口基本结构介绍（熟悉）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GPIO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的八种模式分析（熟悉）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5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GPIO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寄存器介绍（熟悉）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6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，通用外设驱动模型（四步法）（掌握）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7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GPIO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配置步骤（掌握）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8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，编程实战：点亮一个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LED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灯（掌握）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9</a:t>
            </a:r>
            <a:r>
              <a:rPr lang="zh-CN" altLang="en-US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，编程实战：通过一个按键控制一个</a:t>
            </a:r>
            <a:r>
              <a:rPr lang="en-US" altLang="zh-CN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LED</a:t>
            </a:r>
            <a:r>
              <a:rPr lang="zh-CN" altLang="en-US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灯亮灭（掌握）</a:t>
            </a:r>
            <a:endParaRPr lang="en-US" altLang="zh-CN" b="1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10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，课堂总结（掌握）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321B22A-616B-4F09-87A1-352B4BF7AF1C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35971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52C0EEE-82AB-43E9-BBB2-43CDA5B66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70" y="1324266"/>
            <a:ext cx="3717723" cy="18461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30E0EB2-50BD-4120-9888-50CD514A4F84}"/>
              </a:ext>
            </a:extLst>
          </p:cNvPr>
          <p:cNvSpPr/>
          <p:nvPr/>
        </p:nvSpPr>
        <p:spPr>
          <a:xfrm>
            <a:off x="1340249" y="3289385"/>
            <a:ext cx="33937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独立按键抖动波形图</a:t>
            </a:r>
            <a:endParaRPr lang="en-US" altLang="zh-CN" sz="1600">
              <a:solidFill>
                <a:srgbClr val="002060"/>
              </a:solidFill>
              <a:ea typeface="思源黑体 CN Normal" panose="020B0400000000000000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4F256E7-3001-424D-9445-977DF5549074}"/>
              </a:ext>
            </a:extLst>
          </p:cNvPr>
          <p:cNvSpPr/>
          <p:nvPr/>
        </p:nvSpPr>
        <p:spPr>
          <a:xfrm>
            <a:off x="4945041" y="1721883"/>
            <a:ext cx="33937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软件消抖：通过延时跳过抖动的时间段，再判断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输入电平。</a:t>
            </a:r>
            <a:endParaRPr lang="en-US" altLang="zh-CN">
              <a:solidFill>
                <a:srgbClr val="002060"/>
              </a:solidFill>
              <a:ea typeface="思源黑体 CN Normal" panose="020B0400000000000000" pitchFamily="34" charset="-122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575788B0-BA6D-415F-8703-895F862B992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6" name="矩形 39">
            <a:extLst>
              <a:ext uri="{FF2B5EF4-FFF2-40B4-BE49-F238E27FC236}">
                <a16:creationId xmlns:a16="http://schemas.microsoft.com/office/drawing/2014/main" id="{6164C231-996E-4C92-AAF2-EE222DF746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140" y="564039"/>
            <a:ext cx="6382131" cy="45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9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，编程实战：通过一个按键控制一个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LED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灯亮灭（掌握）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385A361-407A-4570-9216-768C26180FA3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533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1BCAAE3-DFF8-4675-9538-DAC86969A7F5}"/>
              </a:ext>
            </a:extLst>
          </p:cNvPr>
          <p:cNvSpPr/>
          <p:nvPr/>
        </p:nvSpPr>
        <p:spPr>
          <a:xfrm>
            <a:off x="204465" y="690501"/>
            <a:ext cx="33937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Bold"/>
              </a:rPr>
              <a:t>KEY</a:t>
            </a:r>
            <a:r>
              <a:rPr lang="zh-CN" altLang="en-US" sz="2000" b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Bold"/>
              </a:rPr>
              <a:t>连接原理图（战舰）</a:t>
            </a:r>
            <a:endParaRPr lang="en-US" altLang="zh-CN" sz="2000" b="1">
              <a:solidFill>
                <a:srgbClr val="002060"/>
              </a:solidFill>
              <a:ea typeface="思源黑体 CN Bold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28CB79D-A9ED-42CC-833C-320010698101}"/>
              </a:ext>
            </a:extLst>
          </p:cNvPr>
          <p:cNvSpPr/>
          <p:nvPr/>
        </p:nvSpPr>
        <p:spPr>
          <a:xfrm>
            <a:off x="5379716" y="1516619"/>
            <a:ext cx="33937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分析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应该设置为什么模式？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769863B-9C54-4FC9-9DF0-8BE5A1272D1E}"/>
              </a:ext>
            </a:extLst>
          </p:cNvPr>
          <p:cNvSpPr txBox="1"/>
          <p:nvPr/>
        </p:nvSpPr>
        <p:spPr>
          <a:xfrm>
            <a:off x="5604503" y="2124043"/>
            <a:ext cx="30185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PA0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：输入下拉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PE4/PE3/PE2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：输入上拉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D60FE401-A554-4316-903B-8A93DA03B07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3AEAF2C-ABE2-4F78-B0E8-EE330791B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594" y="1402915"/>
            <a:ext cx="3596185" cy="28309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2787E4A-E1E5-46D7-B816-931A21F3D57B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702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70628B3-98F1-44D1-BB2D-AEA8FC3D8ED5}"/>
              </a:ext>
            </a:extLst>
          </p:cNvPr>
          <p:cNvSpPr txBox="1"/>
          <p:nvPr/>
        </p:nvSpPr>
        <p:spPr>
          <a:xfrm>
            <a:off x="1415643" y="2374890"/>
            <a:ext cx="5035698" cy="46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、解读例程源码：按键输入实验</a:t>
            </a:r>
            <a:endParaRPr lang="zh-CN" altLang="en-US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42E5734-6591-4BB3-8BA2-8401AFCF800A}"/>
              </a:ext>
            </a:extLst>
          </p:cNvPr>
          <p:cNvSpPr txBox="1"/>
          <p:nvPr/>
        </p:nvSpPr>
        <p:spPr>
          <a:xfrm>
            <a:off x="1961554" y="1707420"/>
            <a:ext cx="5483300" cy="46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、编程实战：通过一个按键控制一个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LED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灯亮灭</a:t>
            </a:r>
            <a:endParaRPr lang="zh-CN" altLang="en-US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2CF7EC2-1B48-48A5-B534-54876B570F73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4761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矩形 39">
            <a:extLst>
              <a:ext uri="{FF2B5EF4-FFF2-40B4-BE49-F238E27FC236}">
                <a16:creationId xmlns:a16="http://schemas.microsoft.com/office/drawing/2014/main" id="{692D5C6B-97F5-4B98-AE34-0706FF111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286" y="595491"/>
            <a:ext cx="346329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0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课堂总结（掌握）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70628B3-98F1-44D1-BB2D-AEA8FC3D8ED5}"/>
              </a:ext>
            </a:extLst>
          </p:cNvPr>
          <p:cNvSpPr txBox="1"/>
          <p:nvPr/>
        </p:nvSpPr>
        <p:spPr>
          <a:xfrm>
            <a:off x="2054151" y="2112842"/>
            <a:ext cx="5035698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GPIO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（课堂总结）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pdf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（脑图）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0DE977D-C7C9-4EF1-901E-BAF4A90C2434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28782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812969C5-AE61-47D1-8859-6D3AA39BA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870" y="1475704"/>
            <a:ext cx="4264259" cy="210152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2A94CA9-9750-4E7B-B0E2-4DBA6C49E315}"/>
              </a:ext>
            </a:extLst>
          </p:cNvPr>
          <p:cNvSpPr txBox="1"/>
          <p:nvPr/>
        </p:nvSpPr>
        <p:spPr>
          <a:xfrm>
            <a:off x="1985008" y="3773924"/>
            <a:ext cx="56273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800" b="1" spc="50" dirty="0">
                <a:solidFill>
                  <a:srgbClr val="00206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版权所有：广州市星翼电子科技有限公司</a:t>
            </a:r>
            <a:endParaRPr lang="en-US" altLang="zh-CN" sz="1800" b="1" spc="50" dirty="0">
              <a:solidFill>
                <a:srgbClr val="00206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eaLnBrk="1" hangingPunct="1">
              <a:defRPr/>
            </a:pPr>
            <a:r>
              <a:rPr lang="zh-CN" altLang="en-US" b="1" spc="50" dirty="0">
                <a:solidFill>
                  <a:srgbClr val="00206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天猫店铺：</a:t>
            </a:r>
            <a:r>
              <a:rPr lang="en-US" altLang="zh-CN" b="1" spc="50" dirty="0">
                <a:solidFill>
                  <a:srgbClr val="00206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https://zhengdianyuanzi.tmall.com</a:t>
            </a:r>
            <a:endParaRPr lang="en-US" altLang="zh-CN" sz="1800" b="1" spc="50" dirty="0">
              <a:solidFill>
                <a:srgbClr val="00206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DCC2490-A740-41AB-BD6B-2BCA968B9FAB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0863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69BBA885-3A0D-4E1A-966C-EFE8E1E37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072" y="701506"/>
            <a:ext cx="5653012" cy="45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2.2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GPIO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电气特性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F0A29AAA-8B97-4DC5-A6C4-B189EDC08AD2}"/>
              </a:ext>
            </a:extLst>
          </p:cNvPr>
          <p:cNvSpPr/>
          <p:nvPr/>
        </p:nvSpPr>
        <p:spPr>
          <a:xfrm>
            <a:off x="992541" y="1478202"/>
            <a:ext cx="2800446" cy="431851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工作电压范围？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960C6D2-9926-41E3-A03F-AED3D8F6C107}"/>
              </a:ext>
            </a:extLst>
          </p:cNvPr>
          <p:cNvSpPr/>
          <p:nvPr/>
        </p:nvSpPr>
        <p:spPr>
          <a:xfrm>
            <a:off x="3792987" y="1522649"/>
            <a:ext cx="1997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 V ≤ VDD ≤ 3.6 V</a:t>
            </a:r>
            <a:endParaRPr lang="zh-CN" altLang="en-US" sz="1600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FA0EF13F-BBA2-489F-9637-B8AC51F49B54}"/>
              </a:ext>
            </a:extLst>
          </p:cNvPr>
          <p:cNvSpPr/>
          <p:nvPr/>
        </p:nvSpPr>
        <p:spPr>
          <a:xfrm>
            <a:off x="992541" y="2416673"/>
            <a:ext cx="2800446" cy="431851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GPIO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识别电压范围？</a:t>
            </a:r>
            <a:endParaRPr lang="zh-CN" altLang="en-US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D0C7D4D-829A-49BD-ABA7-11A5E812D4BF}"/>
              </a:ext>
            </a:extLst>
          </p:cNvPr>
          <p:cNvSpPr/>
          <p:nvPr/>
        </p:nvSpPr>
        <p:spPr>
          <a:xfrm>
            <a:off x="3792987" y="2337256"/>
            <a:ext cx="3408305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COMS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端口：</a:t>
            </a:r>
            <a:r>
              <a:rPr lang="en-US" altLang="zh-CN" sz="16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-0.3V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≤ 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V</a:t>
            </a:r>
            <a:r>
              <a:rPr lang="en-US" altLang="zh-CN" baseline="-25000" dirty="0">
                <a:solidFill>
                  <a:schemeClr val="accent1">
                    <a:lumMod val="50000"/>
                  </a:schemeClr>
                </a:solidFill>
              </a:rPr>
              <a:t>IL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≤ 1.164V</a:t>
            </a:r>
          </a:p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             1.833V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≤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</a:rPr>
              <a:t>V</a:t>
            </a:r>
            <a:r>
              <a:rPr lang="en-US" altLang="zh-CN" sz="1600" baseline="-25000" dirty="0">
                <a:solidFill>
                  <a:schemeClr val="accent1">
                    <a:lumMod val="50000"/>
                  </a:schemeClr>
                </a:solidFill>
              </a:rPr>
              <a:t>IH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≤ </a:t>
            </a:r>
            <a:r>
              <a:rPr lang="en-US" altLang="zh-CN" sz="16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3.6V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485B246-E0C3-4A3D-8B22-123257914273}"/>
              </a:ext>
            </a:extLst>
          </p:cNvPr>
          <p:cNvSpPr txBox="1"/>
          <p:nvPr/>
        </p:nvSpPr>
        <p:spPr>
          <a:xfrm>
            <a:off x="947433" y="4099315"/>
            <a:ext cx="6652050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参考资料：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STM32F103ZET6.pdf    5.1.2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小节和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5.3.13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小节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EE0D968B-D79C-4F2C-BC80-3BD84AA415AB}"/>
              </a:ext>
            </a:extLst>
          </p:cNvPr>
          <p:cNvSpPr/>
          <p:nvPr/>
        </p:nvSpPr>
        <p:spPr>
          <a:xfrm>
            <a:off x="992541" y="3352735"/>
            <a:ext cx="2800446" cy="431851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GPIO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输出电流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?</a:t>
            </a:r>
            <a:endParaRPr lang="zh-CN" altLang="en-US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AA77022-4125-4BD1-B3EF-295EA42D560C}"/>
              </a:ext>
            </a:extLst>
          </p:cNvPr>
          <p:cNvSpPr/>
          <p:nvPr/>
        </p:nvSpPr>
        <p:spPr>
          <a:xfrm>
            <a:off x="3792987" y="3404120"/>
            <a:ext cx="19575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单个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，最大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25mA</a:t>
            </a:r>
            <a:endParaRPr lang="zh-CN" altLang="en-US" sz="1600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FA16AFE-10C2-49B9-9A74-82C932B34104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FE028F9-679D-4C69-B2C3-C3E846D6FC65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423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  <p:bldP spid="15" grpId="0" animBg="1"/>
      <p:bldP spid="17" grpId="0"/>
      <p:bldP spid="21" grpId="0"/>
      <p:bldP spid="22" grpId="0" animBg="1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44CF244-BFF9-4751-A26A-CCA9E72BE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583" y="1014498"/>
            <a:ext cx="4516497" cy="36773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6C00C00-97CF-48BC-AB14-340C6F5F53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51" y="1350399"/>
            <a:ext cx="1605168" cy="1535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矩形 39">
            <a:extLst>
              <a:ext uri="{FF2B5EF4-FFF2-40B4-BE49-F238E27FC236}">
                <a16:creationId xmlns:a16="http://schemas.microsoft.com/office/drawing/2014/main" id="{EC37806F-B56B-41F6-8C7A-20D4F897BD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951" y="3116217"/>
            <a:ext cx="3323968" cy="1110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引脚类型：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电源引脚、晶振引脚、复位引脚、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下载引脚、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BOOT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引脚、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GPIO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引脚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DC293B4-FA79-4A52-B152-B7278855E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531" y="1350399"/>
            <a:ext cx="2027640" cy="1535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39">
            <a:extLst>
              <a:ext uri="{FF2B5EF4-FFF2-40B4-BE49-F238E27FC236}">
                <a16:creationId xmlns:a16="http://schemas.microsoft.com/office/drawing/2014/main" id="{C407A0A0-43DA-4D9F-B350-34F49CB8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136" y="539246"/>
            <a:ext cx="4809506" cy="45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2.3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GPIO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引脚分布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A9E27356-F3ED-4BE5-9F5C-01A4DBC97F9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4FE5EEA-F82E-483F-8656-CDF05BB19F91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121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矩形 39">
            <a:extLst>
              <a:ext uri="{FF2B5EF4-FFF2-40B4-BE49-F238E27FC236}">
                <a16:creationId xmlns:a16="http://schemas.microsoft.com/office/drawing/2014/main" id="{C407A0A0-43DA-4D9F-B350-34F49CB8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105" y="544575"/>
            <a:ext cx="4809506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不同芯片引脚分布情况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A9E27356-F3ED-4BE5-9F5C-01A4DBC97F9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6BAAFABA-A171-440C-AA83-92AA467935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710966"/>
              </p:ext>
            </p:extLst>
          </p:nvPr>
        </p:nvGraphicFramePr>
        <p:xfrm>
          <a:off x="325647" y="1068482"/>
          <a:ext cx="8403683" cy="31545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1788">
                  <a:extLst>
                    <a:ext uri="{9D8B030D-6E8A-4147-A177-3AD203B41FA5}">
                      <a16:colId xmlns:a16="http://schemas.microsoft.com/office/drawing/2014/main" val="2513593988"/>
                    </a:ext>
                  </a:extLst>
                </a:gridCol>
                <a:gridCol w="2003885">
                  <a:extLst>
                    <a:ext uri="{9D8B030D-6E8A-4147-A177-3AD203B41FA5}">
                      <a16:colId xmlns:a16="http://schemas.microsoft.com/office/drawing/2014/main" val="3591591130"/>
                    </a:ext>
                  </a:extLst>
                </a:gridCol>
                <a:gridCol w="757475">
                  <a:extLst>
                    <a:ext uri="{9D8B030D-6E8A-4147-A177-3AD203B41FA5}">
                      <a16:colId xmlns:a16="http://schemas.microsoft.com/office/drawing/2014/main" val="2864321960"/>
                    </a:ext>
                  </a:extLst>
                </a:gridCol>
                <a:gridCol w="3670535">
                  <a:extLst>
                    <a:ext uri="{9D8B030D-6E8A-4147-A177-3AD203B41FA5}">
                      <a16:colId xmlns:a16="http://schemas.microsoft.com/office/drawing/2014/main" val="3420318875"/>
                    </a:ext>
                  </a:extLst>
                </a:gridCol>
              </a:tblGrid>
              <a:tr h="265814">
                <a:tc>
                  <a:txBody>
                    <a:bodyPr/>
                    <a:lstStyle/>
                    <a:p>
                      <a:pPr algn="l"/>
                      <a:r>
                        <a:rPr lang="zh-CN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正点原子开发板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芯片型号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IO</a:t>
                      </a:r>
                      <a:r>
                        <a:rPr lang="zh-CN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GPIO</a:t>
                      </a:r>
                      <a:r>
                        <a:rPr lang="zh-CN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分组情况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720556"/>
                  </a:ext>
                </a:extLst>
              </a:tr>
              <a:tr h="288872"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Mini</a:t>
                      </a:r>
                      <a:endParaRPr lang="zh-CN" sz="14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STM32F103RCT6</a:t>
                      </a:r>
                      <a:endParaRPr lang="zh-CN" sz="14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51</a:t>
                      </a:r>
                      <a:endParaRPr lang="zh-CN" sz="14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GPIOA~GPIOC</a:t>
                      </a:r>
                      <a:r>
                        <a:rPr lang="zh-CN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GPIOD</a:t>
                      </a:r>
                      <a:r>
                        <a:rPr lang="zh-CN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：</a:t>
                      </a:r>
                      <a:r>
                        <a:rPr lang="en-US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PD0~PD2</a:t>
                      </a:r>
                      <a:endParaRPr lang="zh-CN" sz="14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9310675"/>
                  </a:ext>
                </a:extLst>
              </a:tr>
              <a:tr h="288872">
                <a:tc>
                  <a:txBody>
                    <a:bodyPr/>
                    <a:lstStyle/>
                    <a:p>
                      <a:pPr algn="l"/>
                      <a:r>
                        <a:rPr lang="zh-CN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精英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STM32F103ZET6</a:t>
                      </a:r>
                      <a:endParaRPr lang="zh-CN" sz="14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112</a:t>
                      </a:r>
                      <a:endParaRPr lang="zh-CN" sz="14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GPIOA~GPIOG</a:t>
                      </a:r>
                      <a:endParaRPr lang="zh-CN" sz="14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65149804"/>
                  </a:ext>
                </a:extLst>
              </a:tr>
              <a:tr h="288872">
                <a:tc>
                  <a:txBody>
                    <a:bodyPr/>
                    <a:lstStyle/>
                    <a:p>
                      <a:pPr algn="l"/>
                      <a:r>
                        <a:rPr lang="zh-CN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战舰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STM32F103ZET6</a:t>
                      </a:r>
                      <a:endParaRPr lang="zh-CN" sz="14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112</a:t>
                      </a:r>
                      <a:endParaRPr lang="zh-CN" sz="14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GPIOA~GPIOG</a:t>
                      </a:r>
                      <a:endParaRPr lang="zh-CN" sz="14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7159778"/>
                  </a:ext>
                </a:extLst>
              </a:tr>
              <a:tr h="288872">
                <a:tc>
                  <a:txBody>
                    <a:bodyPr/>
                    <a:lstStyle/>
                    <a:p>
                      <a:pPr algn="l"/>
                      <a:r>
                        <a:rPr lang="zh-CN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探索者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STM32F407ZGT6</a:t>
                      </a:r>
                      <a:endParaRPr lang="zh-CN" sz="14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114</a:t>
                      </a:r>
                      <a:endParaRPr lang="zh-CN" sz="14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GPIOA~GPIOG</a:t>
                      </a:r>
                      <a:r>
                        <a:rPr lang="zh-CN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GPIOH</a:t>
                      </a:r>
                      <a:r>
                        <a:rPr lang="zh-CN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：</a:t>
                      </a:r>
                      <a:r>
                        <a:rPr lang="en-US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PH0~PH1</a:t>
                      </a:r>
                      <a:endParaRPr lang="zh-CN" sz="14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1704242"/>
                  </a:ext>
                </a:extLst>
              </a:tr>
              <a:tr h="288872">
                <a:tc>
                  <a:txBody>
                    <a:bodyPr/>
                    <a:lstStyle/>
                    <a:p>
                      <a:pPr algn="l"/>
                      <a:r>
                        <a:rPr lang="zh-CN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阿波罗</a:t>
                      </a:r>
                      <a:r>
                        <a:rPr lang="en-US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F429</a:t>
                      </a:r>
                      <a:endParaRPr lang="zh-CN" sz="14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STM32F429IGT6</a:t>
                      </a:r>
                      <a:endParaRPr lang="zh-CN" sz="14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140</a:t>
                      </a:r>
                      <a:endParaRPr lang="zh-CN" sz="14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GPIOA~GPIOH</a:t>
                      </a:r>
                      <a:r>
                        <a:rPr lang="zh-CN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GPIOI</a:t>
                      </a:r>
                      <a:r>
                        <a:rPr lang="zh-CN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：</a:t>
                      </a:r>
                      <a:r>
                        <a:rPr lang="en-US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PI0~PI11</a:t>
                      </a:r>
                      <a:endParaRPr lang="zh-CN" sz="14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7587289"/>
                  </a:ext>
                </a:extLst>
              </a:tr>
              <a:tr h="288872">
                <a:tc>
                  <a:txBody>
                    <a:bodyPr/>
                    <a:lstStyle/>
                    <a:p>
                      <a:pPr algn="l"/>
                      <a:r>
                        <a:rPr lang="zh-CN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阿波罗</a:t>
                      </a:r>
                      <a:r>
                        <a:rPr lang="en-US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F767</a:t>
                      </a:r>
                      <a:endParaRPr lang="zh-CN" sz="14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808990" algn="l"/>
                        </a:tabLst>
                      </a:pPr>
                      <a:r>
                        <a:rPr lang="en-US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STM32F767IGT6</a:t>
                      </a:r>
                      <a:endParaRPr lang="zh-CN" sz="14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140</a:t>
                      </a:r>
                      <a:endParaRPr lang="zh-CN" sz="14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GPIOA~GPIOH</a:t>
                      </a:r>
                      <a:r>
                        <a:rPr lang="zh-CN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GPIOI</a:t>
                      </a:r>
                      <a:r>
                        <a:rPr lang="zh-CN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：</a:t>
                      </a:r>
                      <a:r>
                        <a:rPr lang="en-US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PI0~PI11</a:t>
                      </a:r>
                      <a:endParaRPr lang="zh-CN" sz="14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35900310"/>
                  </a:ext>
                </a:extLst>
              </a:tr>
              <a:tr h="288872">
                <a:tc>
                  <a:txBody>
                    <a:bodyPr/>
                    <a:lstStyle/>
                    <a:p>
                      <a:pPr algn="l"/>
                      <a:r>
                        <a:rPr lang="zh-CN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阿波罗</a:t>
                      </a:r>
                      <a:r>
                        <a:rPr lang="en-US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H743</a:t>
                      </a:r>
                      <a:endParaRPr lang="zh-CN" sz="14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STM32H743IIT6</a:t>
                      </a:r>
                      <a:endParaRPr lang="zh-CN" sz="14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140</a:t>
                      </a:r>
                      <a:endParaRPr lang="zh-CN" sz="14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GPIOA~GPIOH</a:t>
                      </a:r>
                      <a:r>
                        <a:rPr lang="zh-CN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GPIOI</a:t>
                      </a:r>
                      <a:r>
                        <a:rPr lang="zh-CN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：</a:t>
                      </a:r>
                      <a:r>
                        <a:rPr lang="en-US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PI0~PI11</a:t>
                      </a:r>
                      <a:endParaRPr lang="zh-CN" sz="14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0018223"/>
                  </a:ext>
                </a:extLst>
              </a:tr>
              <a:tr h="288872">
                <a:tc>
                  <a:txBody>
                    <a:bodyPr/>
                    <a:lstStyle/>
                    <a:p>
                      <a:pPr algn="l"/>
                      <a:r>
                        <a:rPr lang="zh-CN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北极星</a:t>
                      </a:r>
                      <a:r>
                        <a:rPr lang="en-US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F750</a:t>
                      </a:r>
                      <a:endParaRPr lang="zh-CN" sz="14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STM32F750N8H6</a:t>
                      </a:r>
                      <a:endParaRPr lang="zh-CN" sz="14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168</a:t>
                      </a:r>
                      <a:endParaRPr lang="zh-CN" sz="14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GPIOA~GPIOJ</a:t>
                      </a:r>
                      <a:r>
                        <a:rPr lang="zh-CN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GPIOK</a:t>
                      </a:r>
                      <a:r>
                        <a:rPr lang="zh-CN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：</a:t>
                      </a:r>
                      <a:r>
                        <a:rPr lang="en-US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PK0~PK11</a:t>
                      </a:r>
                      <a:endParaRPr lang="zh-CN" sz="14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726382"/>
                  </a:ext>
                </a:extLst>
              </a:tr>
              <a:tr h="288872">
                <a:tc>
                  <a:txBody>
                    <a:bodyPr/>
                    <a:lstStyle/>
                    <a:p>
                      <a:pPr algn="l"/>
                      <a:r>
                        <a:rPr lang="zh-CN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北极星</a:t>
                      </a:r>
                      <a:r>
                        <a:rPr lang="en-US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H750</a:t>
                      </a:r>
                      <a:endParaRPr lang="zh-CN" sz="14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STM32H750XBH6</a:t>
                      </a:r>
                      <a:endParaRPr lang="zh-CN" sz="14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168</a:t>
                      </a:r>
                      <a:endParaRPr lang="zh-CN" sz="14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GPIOA~GPIOJ</a:t>
                      </a:r>
                      <a:r>
                        <a:rPr lang="zh-CN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GPIOK</a:t>
                      </a:r>
                      <a:r>
                        <a:rPr lang="zh-CN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：</a:t>
                      </a:r>
                      <a:r>
                        <a:rPr lang="en-US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PK0~PK11</a:t>
                      </a:r>
                      <a:endParaRPr lang="zh-CN" sz="14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9974899"/>
                  </a:ext>
                </a:extLst>
              </a:tr>
              <a:tr h="288872"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MINI PRO H750</a:t>
                      </a:r>
                      <a:endParaRPr lang="zh-CN" sz="14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STM32H750VBT6</a:t>
                      </a:r>
                      <a:endParaRPr lang="zh-CN" sz="14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82</a:t>
                      </a:r>
                      <a:endParaRPr lang="zh-CN" sz="14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GPIOA~GPIOE</a:t>
                      </a:r>
                      <a:r>
                        <a:rPr lang="zh-CN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GPIOH</a:t>
                      </a:r>
                      <a:r>
                        <a:rPr lang="zh-CN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：</a:t>
                      </a:r>
                      <a:r>
                        <a:rPr lang="en-US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PH0~PH1</a:t>
                      </a:r>
                      <a:endParaRPr lang="zh-CN" sz="14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6674115"/>
                  </a:ext>
                </a:extLst>
              </a:tr>
            </a:tbl>
          </a:graphicData>
        </a:graphic>
      </p:graphicFrame>
      <p:sp>
        <p:nvSpPr>
          <p:cNvPr id="10" name="矩形 39">
            <a:extLst>
              <a:ext uri="{FF2B5EF4-FFF2-40B4-BE49-F238E27FC236}">
                <a16:creationId xmlns:a16="http://schemas.microsoft.com/office/drawing/2014/main" id="{4630EDBF-B9C0-42DD-9D2B-C42A4BEB12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8202" y="4257488"/>
            <a:ext cx="7056530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引脚分布特点：按组存在、组数视芯片而定、每组最多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引脚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5F72B63-CEF3-4C1A-8546-0C13498315BB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077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8E44F88-1E7E-4916-8DD0-6F4F14C601E9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4A9CBC-B0FB-4630-914C-BD0EF8A6AF4A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EC977BE8-198C-41F2-B37F-18CC8C89C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4145" y="569644"/>
            <a:ext cx="6123317" cy="4157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，什么是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GPIO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？（了解）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STM32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 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GPIO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简介（了解）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IO</a:t>
            </a:r>
            <a:r>
              <a:rPr lang="zh-CN" altLang="en-US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端口基本结构介绍（熟悉）</a:t>
            </a:r>
            <a:endParaRPr lang="en-US" altLang="zh-CN" b="1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GPIO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的八种模式分析（熟悉）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5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GPIO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寄存器介绍（熟悉）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6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，通用外设驱动模型（四步法）（掌握）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7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GPIO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配置步骤（掌握）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8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，编程实战：点亮一个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LED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灯（掌握）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9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，编程实战：通过一个按键控制一个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LED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灯亮灭（掌握）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10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，课堂总结（掌握）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DC4A675-18F4-4895-81E2-E6557966D90F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363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52141</TotalTime>
  <Words>4556</Words>
  <Application>Microsoft Office PowerPoint</Application>
  <PresentationFormat>全屏显示(16:9)</PresentationFormat>
  <Paragraphs>587</Paragraphs>
  <Slides>57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4" baseType="lpstr">
      <vt:lpstr>思源黑体 CN Bold</vt:lpstr>
      <vt:lpstr>思源黑体 CN Normal</vt:lpstr>
      <vt:lpstr>思源黑体 CN Regular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LINGZHUNING</cp:lastModifiedBy>
  <cp:revision>907</cp:revision>
  <dcterms:created xsi:type="dcterms:W3CDTF">2021-03-21T09:45:45Z</dcterms:created>
  <dcterms:modified xsi:type="dcterms:W3CDTF">2022-04-08T08:10:09Z</dcterms:modified>
</cp:coreProperties>
</file>